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9" r:id="rId3"/>
    <p:sldId id="274" r:id="rId4"/>
    <p:sldId id="267" r:id="rId5"/>
    <p:sldId id="258" r:id="rId6"/>
    <p:sldId id="261" r:id="rId7"/>
    <p:sldId id="260" r:id="rId8"/>
    <p:sldId id="268" r:id="rId9"/>
    <p:sldId id="262" r:id="rId10"/>
    <p:sldId id="276" r:id="rId11"/>
    <p:sldId id="266" r:id="rId12"/>
    <p:sldId id="269" r:id="rId13"/>
    <p:sldId id="270" r:id="rId14"/>
    <p:sldId id="271" r:id="rId15"/>
    <p:sldId id="272" r:id="rId16"/>
    <p:sldId id="275" r:id="rId17"/>
    <p:sldId id="263" r:id="rId18"/>
    <p:sldId id="264" r:id="rId19"/>
    <p:sldId id="265"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57" autoAdjust="0"/>
  </p:normalViewPr>
  <p:slideViewPr>
    <p:cSldViewPr>
      <p:cViewPr>
        <p:scale>
          <a:sx n="80" d="100"/>
          <a:sy n="80" d="100"/>
        </p:scale>
        <p:origin x="-798"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B748620-2D1B-4C3E-B16D-581657F366A2}" type="datetimeFigureOut">
              <a:rPr lang="en-GB" smtClean="0"/>
              <a:t>01/10/2015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02AFF6E-B3F3-46EE-B806-44A587CEB38F}" type="slidenum">
              <a:rPr lang="en-GB" smtClean="0"/>
              <a:t>‹#›</a:t>
            </a:fld>
            <a:endParaRPr lang="en-GB"/>
          </a:p>
        </p:txBody>
      </p:sp>
    </p:spTree>
    <p:extLst>
      <p:ext uri="{BB962C8B-B14F-4D97-AF65-F5344CB8AC3E}">
        <p14:creationId xmlns:p14="http://schemas.microsoft.com/office/powerpoint/2010/main" val="4012223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43B2F02-7F29-4A37-9960-F28CA225E3C6}" type="datetimeFigureOut">
              <a:rPr lang="en-GB" smtClean="0"/>
              <a:t>01/10/2015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C73C1B3-1818-4DA0-B01D-202A25AD0F18}" type="slidenum">
              <a:rPr lang="en-GB" smtClean="0"/>
              <a:t>‹#›</a:t>
            </a:fld>
            <a:endParaRPr lang="en-GB"/>
          </a:p>
        </p:txBody>
      </p:sp>
    </p:spTree>
    <p:extLst>
      <p:ext uri="{BB962C8B-B14F-4D97-AF65-F5344CB8AC3E}">
        <p14:creationId xmlns:p14="http://schemas.microsoft.com/office/powerpoint/2010/main" val="222855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Ice Breaker </a:t>
            </a:r>
            <a:r>
              <a:rPr lang="en-GB" dirty="0" smtClean="0"/>
              <a:t>– what is this a picture of?</a:t>
            </a:r>
          </a:p>
          <a:p>
            <a:endParaRPr lang="en-GB" dirty="0" smtClean="0"/>
          </a:p>
          <a:p>
            <a:r>
              <a:rPr lang="en-GB" b="1" dirty="0" smtClean="0"/>
              <a:t>What</a:t>
            </a:r>
            <a:r>
              <a:rPr lang="en-GB" b="1" baseline="0" dirty="0" smtClean="0"/>
              <a:t> is a Solar eclipse?   </a:t>
            </a:r>
            <a:r>
              <a:rPr lang="en-GB" baseline="0" dirty="0" smtClean="0"/>
              <a:t>It is when the moon crosses in between the sun and the earth, thus blocking the light of the sun.</a:t>
            </a:r>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1</a:t>
            </a:fld>
            <a:endParaRPr lang="en-GB"/>
          </a:p>
        </p:txBody>
      </p:sp>
    </p:spTree>
    <p:extLst>
      <p:ext uri="{BB962C8B-B14F-4D97-AF65-F5344CB8AC3E}">
        <p14:creationId xmlns:p14="http://schemas.microsoft.com/office/powerpoint/2010/main" val="420427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73C1B3-1818-4DA0-B01D-202A25AD0F18}" type="slidenum">
              <a:rPr lang="en-GB" smtClean="0"/>
              <a:t>10</a:t>
            </a:fld>
            <a:endParaRPr lang="en-GB"/>
          </a:p>
        </p:txBody>
      </p:sp>
    </p:spTree>
    <p:extLst>
      <p:ext uri="{BB962C8B-B14F-4D97-AF65-F5344CB8AC3E}">
        <p14:creationId xmlns:p14="http://schemas.microsoft.com/office/powerpoint/2010/main" val="120795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a:t>
            </a:r>
            <a:r>
              <a:rPr lang="en-GB" baseline="0" dirty="0" smtClean="0"/>
              <a:t> the next slides provide examples of people working in or linked to space. </a:t>
            </a:r>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11</a:t>
            </a:fld>
            <a:endParaRPr lang="en-GB"/>
          </a:p>
        </p:txBody>
      </p:sp>
    </p:spTree>
    <p:extLst>
      <p:ext uri="{BB962C8B-B14F-4D97-AF65-F5344CB8AC3E}">
        <p14:creationId xmlns:p14="http://schemas.microsoft.com/office/powerpoint/2010/main" val="809178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73C1B3-1818-4DA0-B01D-202A25AD0F18}" type="slidenum">
              <a:rPr lang="en-GB" smtClean="0"/>
              <a:t>12</a:t>
            </a:fld>
            <a:endParaRPr lang="en-GB"/>
          </a:p>
        </p:txBody>
      </p:sp>
    </p:spTree>
    <p:extLst>
      <p:ext uri="{BB962C8B-B14F-4D97-AF65-F5344CB8AC3E}">
        <p14:creationId xmlns:p14="http://schemas.microsoft.com/office/powerpoint/2010/main" val="340592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73C1B3-1818-4DA0-B01D-202A25AD0F18}" type="slidenum">
              <a:rPr lang="en-GB" smtClean="0"/>
              <a:t>13</a:t>
            </a:fld>
            <a:endParaRPr lang="en-GB"/>
          </a:p>
        </p:txBody>
      </p:sp>
    </p:spTree>
    <p:extLst>
      <p:ext uri="{BB962C8B-B14F-4D97-AF65-F5344CB8AC3E}">
        <p14:creationId xmlns:p14="http://schemas.microsoft.com/office/powerpoint/2010/main" val="49984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73C1B3-1818-4DA0-B01D-202A25AD0F18}" type="slidenum">
              <a:rPr lang="en-GB" smtClean="0"/>
              <a:t>14</a:t>
            </a:fld>
            <a:endParaRPr lang="en-GB"/>
          </a:p>
        </p:txBody>
      </p:sp>
    </p:spTree>
    <p:extLst>
      <p:ext uri="{BB962C8B-B14F-4D97-AF65-F5344CB8AC3E}">
        <p14:creationId xmlns:p14="http://schemas.microsoft.com/office/powerpoint/2010/main" val="85525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You can also demonstrate using this template</a:t>
            </a:r>
            <a:r>
              <a:rPr lang="en-GB" baseline="0" dirty="0" smtClean="0"/>
              <a:t> what a ‘</a:t>
            </a:r>
            <a:r>
              <a:rPr lang="en-GB" baseline="0" dirty="0" err="1" smtClean="0"/>
              <a:t>cubesat</a:t>
            </a:r>
            <a:r>
              <a:rPr lang="en-GB" baseline="0" dirty="0" smtClean="0"/>
              <a:t>’ looks like following this link: http://www.clyde-space.com/fun </a:t>
            </a:r>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15</a:t>
            </a:fld>
            <a:endParaRPr lang="en-GB"/>
          </a:p>
        </p:txBody>
      </p:sp>
    </p:spTree>
    <p:extLst>
      <p:ext uri="{BB962C8B-B14F-4D97-AF65-F5344CB8AC3E}">
        <p14:creationId xmlns:p14="http://schemas.microsoft.com/office/powerpoint/2010/main" val="188735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73C1B3-1818-4DA0-B01D-202A25AD0F18}" type="slidenum">
              <a:rPr lang="en-GB" smtClean="0"/>
              <a:t>16</a:t>
            </a:fld>
            <a:endParaRPr lang="en-GB"/>
          </a:p>
        </p:txBody>
      </p:sp>
    </p:spTree>
    <p:extLst>
      <p:ext uri="{BB962C8B-B14F-4D97-AF65-F5344CB8AC3E}">
        <p14:creationId xmlns:p14="http://schemas.microsoft.com/office/powerpoint/2010/main" val="182563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If a pupil</a:t>
            </a:r>
            <a:r>
              <a:rPr lang="en-GB" baseline="0" dirty="0" smtClean="0"/>
              <a:t> is interested in a space career, it is very possible and they can increase their chances by studying STEM subjects</a:t>
            </a:r>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17</a:t>
            </a:fld>
            <a:endParaRPr lang="en-GB"/>
          </a:p>
        </p:txBody>
      </p:sp>
    </p:spTree>
    <p:extLst>
      <p:ext uri="{BB962C8B-B14F-4D97-AF65-F5344CB8AC3E}">
        <p14:creationId xmlns:p14="http://schemas.microsoft.com/office/powerpoint/2010/main" val="107002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a:t>
            </a:r>
            <a:r>
              <a:rPr lang="en-GB" dirty="0" smtClean="0"/>
              <a:t> This slide is trying to get pupils to think about what skills and attitude they need</a:t>
            </a:r>
            <a:r>
              <a:rPr lang="en-GB" baseline="0" dirty="0" smtClean="0"/>
              <a:t> to be successful and progress.  Not just within the space sector but any career that they are interested in.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18</a:t>
            </a:fld>
            <a:endParaRPr lang="en-GB"/>
          </a:p>
        </p:txBody>
      </p:sp>
    </p:spTree>
    <p:extLst>
      <p:ext uri="{BB962C8B-B14F-4D97-AF65-F5344CB8AC3E}">
        <p14:creationId xmlns:p14="http://schemas.microsoft.com/office/powerpoint/2010/main" val="1070022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 </a:t>
            </a:r>
            <a:r>
              <a:rPr lang="en-GB" dirty="0" smtClean="0"/>
              <a:t>This is a great way of extending with a homework activity outside of the classroom. </a:t>
            </a:r>
            <a:r>
              <a:rPr lang="en-GB" baseline="0" dirty="0" smtClean="0"/>
              <a:t>  Attached with the email for PPT is a pdf resource sheet you can use for homework tasks.</a:t>
            </a:r>
          </a:p>
          <a:p>
            <a:endParaRPr lang="en-GB" baseline="0" dirty="0" smtClean="0"/>
          </a:p>
          <a:p>
            <a:r>
              <a:rPr lang="en-GB" baseline="0" dirty="0" smtClean="0"/>
              <a:t>You may wish to use some questions, all of the questions, it is up to you and the class you are with.  It is though important you encourage them to discuss the session with parents so that they to realise the sector is much bigger than perhaps they are also thinking. </a:t>
            </a:r>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19</a:t>
            </a:fld>
            <a:endParaRPr lang="en-GB"/>
          </a:p>
        </p:txBody>
      </p:sp>
    </p:spTree>
    <p:extLst>
      <p:ext uri="{BB962C8B-B14F-4D97-AF65-F5344CB8AC3E}">
        <p14:creationId xmlns:p14="http://schemas.microsoft.com/office/powerpoint/2010/main" val="107002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a:t>
            </a:r>
            <a:r>
              <a:rPr lang="en-GB" baseline="0" dirty="0" smtClean="0"/>
              <a:t> We tend to think of space being a very small sector but it is actually quite big and growing because of the commercial flight and space industry which is expected to take off.</a:t>
            </a:r>
          </a:p>
          <a:p>
            <a:endParaRPr lang="en-GB" baseline="0" dirty="0" smtClean="0"/>
          </a:p>
          <a:p>
            <a:r>
              <a:rPr lang="en-GB" b="1" baseline="0" dirty="0" smtClean="0"/>
              <a:t>Question:</a:t>
            </a:r>
            <a:r>
              <a:rPr lang="en-GB" baseline="0" dirty="0" smtClean="0"/>
              <a:t>   Ask pupils to guess how many people in the UK they believe are working in the space industry.  The answer is over 95,000 (full time members of staff)</a:t>
            </a:r>
          </a:p>
          <a:p>
            <a:endParaRPr lang="en-GB" baseline="0" dirty="0" smtClean="0"/>
          </a:p>
          <a:p>
            <a:r>
              <a:rPr lang="en-GB" b="1" baseline="0" dirty="0" smtClean="0"/>
              <a:t>Further information you could share: </a:t>
            </a:r>
            <a:r>
              <a:rPr lang="en-GB" baseline="0" dirty="0" smtClean="0"/>
              <a:t>The space sector is currently worth about 10 billion to the UK economy but they are hoping to grow this to over 40 billion by 2030 (this is at the time when they will be beginning their careers.</a:t>
            </a:r>
          </a:p>
          <a:p>
            <a:endParaRPr lang="en-GB" baseline="0" dirty="0" smtClean="0"/>
          </a:p>
          <a:p>
            <a:r>
              <a:rPr lang="en-GB" b="1" baseline="0" dirty="0" smtClean="0"/>
              <a:t>The Rosetta Mission</a:t>
            </a:r>
            <a:r>
              <a:rPr lang="en-GB" baseline="0" dirty="0" smtClean="0"/>
              <a:t>: This was the very recent and successful mission and this is a picture of ‘JUST’ the mission control team but try and convey to pupils how many people would have worked across the years on the Rosetta Mission and how many people are working on and contributing to other missions like Mars One for example? </a:t>
            </a:r>
          </a:p>
          <a:p>
            <a:endParaRPr lang="en-GB" baseline="0" dirty="0" smtClean="0"/>
          </a:p>
          <a:p>
            <a:r>
              <a:rPr lang="en-GB" b="1" baseline="0" dirty="0" smtClean="0"/>
              <a:t>Extension: </a:t>
            </a:r>
            <a:r>
              <a:rPr lang="en-GB" baseline="0" dirty="0" smtClean="0"/>
              <a:t>You could extend this further by discussing Rosetta, Mars One or the current ISS space mission which has a female astronaut on board (Sam </a:t>
            </a:r>
            <a:r>
              <a:rPr lang="en-GB" baseline="0" dirty="0" err="1" smtClean="0"/>
              <a:t>Cristoforetti</a:t>
            </a:r>
            <a:r>
              <a:rPr lang="en-GB" baseline="0" dirty="0" smtClean="0"/>
              <a:t> – featured on slide 13)</a:t>
            </a:r>
          </a:p>
        </p:txBody>
      </p:sp>
      <p:sp>
        <p:nvSpPr>
          <p:cNvPr id="4" name="Slide Number Placeholder 3"/>
          <p:cNvSpPr>
            <a:spLocks noGrp="1"/>
          </p:cNvSpPr>
          <p:nvPr>
            <p:ph type="sldNum" sz="quarter" idx="10"/>
          </p:nvPr>
        </p:nvSpPr>
        <p:spPr/>
        <p:txBody>
          <a:bodyPr/>
          <a:lstStyle/>
          <a:p>
            <a:fld id="{9C73C1B3-1818-4DA0-B01D-202A25AD0F18}" type="slidenum">
              <a:rPr lang="en-GB" smtClean="0"/>
              <a:t>2</a:t>
            </a:fld>
            <a:endParaRPr lang="en-GB"/>
          </a:p>
        </p:txBody>
      </p:sp>
    </p:spTree>
    <p:extLst>
      <p:ext uri="{BB962C8B-B14F-4D97-AF65-F5344CB8AC3E}">
        <p14:creationId xmlns:p14="http://schemas.microsoft.com/office/powerpoint/2010/main" val="394918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73C1B3-1818-4DA0-B01D-202A25AD0F18}" type="slidenum">
              <a:rPr lang="en-GB" smtClean="0"/>
              <a:t>3</a:t>
            </a:fld>
            <a:endParaRPr lang="en-GB"/>
          </a:p>
        </p:txBody>
      </p:sp>
    </p:spTree>
    <p:extLst>
      <p:ext uri="{BB962C8B-B14F-4D97-AF65-F5344CB8AC3E}">
        <p14:creationId xmlns:p14="http://schemas.microsoft.com/office/powerpoint/2010/main" val="405428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a:t>
            </a:r>
            <a:r>
              <a:rPr lang="en-GB" dirty="0" smtClean="0"/>
              <a:t> Ask pupils</a:t>
            </a:r>
            <a:r>
              <a:rPr lang="en-GB" baseline="0" dirty="0" smtClean="0"/>
              <a:t> to write down three jobs that they can think of which are connected to the space sector.</a:t>
            </a:r>
          </a:p>
          <a:p>
            <a:endParaRPr lang="en-GB" baseline="0" dirty="0" smtClean="0"/>
          </a:p>
          <a:p>
            <a:r>
              <a:rPr lang="en-GB" baseline="0" dirty="0" smtClean="0"/>
              <a:t>Write these jobs up on the board so pupils can see the jobs that have been discussed.</a:t>
            </a:r>
          </a:p>
          <a:p>
            <a:r>
              <a:rPr lang="en-GB" baseline="0" dirty="0" smtClean="0"/>
              <a:t>Ask pupils if they know anyone or can name someone carrying out these jobs </a:t>
            </a:r>
          </a:p>
          <a:p>
            <a:endParaRPr lang="en-GB" baseline="0" dirty="0" smtClean="0"/>
          </a:p>
          <a:p>
            <a:endParaRPr lang="en-GB" baseline="0" dirty="0" smtClean="0"/>
          </a:p>
          <a:p>
            <a:r>
              <a:rPr lang="en-GB" b="1" baseline="0" dirty="0" smtClean="0"/>
              <a:t>Extension Activity:</a:t>
            </a:r>
            <a:r>
              <a:rPr lang="en-GB" baseline="0" dirty="0" smtClean="0"/>
              <a:t> To extend this activity ask pupils to list the types of qualifications that you need to carry out these jobs.  </a:t>
            </a:r>
          </a:p>
          <a:p>
            <a:r>
              <a:rPr lang="en-GB" baseline="0" dirty="0" smtClean="0"/>
              <a:t>Ask pupils to pick one of the jobs mentioned and what courses they may need to study to become qualified to apply for the job. </a:t>
            </a:r>
          </a:p>
          <a:p>
            <a:endParaRPr lang="en-GB" baseline="0" dirty="0" smtClean="0"/>
          </a:p>
          <a:p>
            <a:r>
              <a:rPr lang="en-GB" b="1" baseline="0" dirty="0" smtClean="0"/>
              <a:t>Reveal: </a:t>
            </a:r>
            <a:r>
              <a:rPr lang="en-GB" b="0" baseline="0" dirty="0" smtClean="0"/>
              <a:t>There are lots of jobs connected to the space sector we really though only hear about a small percentage and not all the jobs that make spaceflight happen. </a:t>
            </a:r>
          </a:p>
          <a:p>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4</a:t>
            </a:fld>
            <a:endParaRPr lang="en-GB"/>
          </a:p>
        </p:txBody>
      </p:sp>
    </p:spTree>
    <p:extLst>
      <p:ext uri="{BB962C8B-B14F-4D97-AF65-F5344CB8AC3E}">
        <p14:creationId xmlns:p14="http://schemas.microsoft.com/office/powerpoint/2010/main" val="391829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next few slides you can introduce pupils</a:t>
            </a:r>
            <a:r>
              <a:rPr lang="en-GB" baseline="0" dirty="0" smtClean="0"/>
              <a:t> to future careers in space.</a:t>
            </a:r>
          </a:p>
          <a:p>
            <a:endParaRPr lang="en-GB" baseline="0" dirty="0" smtClean="0"/>
          </a:p>
          <a:p>
            <a:r>
              <a:rPr lang="en-GB" baseline="0" dirty="0" smtClean="0"/>
              <a:t>Some careers they may of mentioned, others not considered or linked.  Explanations are simple.</a:t>
            </a:r>
          </a:p>
          <a:p>
            <a:endParaRPr lang="en-GB" baseline="0" dirty="0" smtClean="0"/>
          </a:p>
          <a:p>
            <a:r>
              <a:rPr lang="en-GB" b="1" baseline="0" dirty="0" smtClean="0"/>
              <a:t>Extension:</a:t>
            </a:r>
            <a:r>
              <a:rPr lang="en-GB" baseline="0" dirty="0" smtClean="0"/>
              <a:t> As pupils to think about what subjects they would need to study and courses they would need to take in the future, drawing their attention to A level, Vocational and Apprenticeship routes. </a:t>
            </a:r>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5</a:t>
            </a:fld>
            <a:endParaRPr lang="en-GB"/>
          </a:p>
        </p:txBody>
      </p:sp>
    </p:spTree>
    <p:extLst>
      <p:ext uri="{BB962C8B-B14F-4D97-AF65-F5344CB8AC3E}">
        <p14:creationId xmlns:p14="http://schemas.microsoft.com/office/powerpoint/2010/main" val="423273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next few slides you can introduce pupils</a:t>
            </a:r>
            <a:r>
              <a:rPr lang="en-GB" baseline="0" dirty="0" smtClean="0"/>
              <a:t> to future careers in space.</a:t>
            </a:r>
          </a:p>
          <a:p>
            <a:endParaRPr lang="en-GB" baseline="0" dirty="0" smtClean="0"/>
          </a:p>
          <a:p>
            <a:r>
              <a:rPr lang="en-GB" baseline="0" dirty="0" smtClean="0"/>
              <a:t>Some careers they may of mentioned, others not considered or linked.  Explanations are simple.</a:t>
            </a:r>
          </a:p>
          <a:p>
            <a:endParaRPr lang="en-GB" baseline="0" dirty="0" smtClean="0"/>
          </a:p>
          <a:p>
            <a:r>
              <a:rPr lang="en-GB" b="1" baseline="0" dirty="0" smtClean="0"/>
              <a:t>Extension:</a:t>
            </a:r>
            <a:r>
              <a:rPr lang="en-GB" baseline="0" dirty="0" smtClean="0"/>
              <a:t> As pupils to think about what subjects they would need to study and courses they would need to take in the future, drawing their attention to A level, Vocational and Apprenticeship routes. </a:t>
            </a:r>
            <a:endParaRPr lang="en-GB" dirty="0" smtClean="0"/>
          </a:p>
          <a:p>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6</a:t>
            </a:fld>
            <a:endParaRPr lang="en-GB"/>
          </a:p>
        </p:txBody>
      </p:sp>
    </p:spTree>
    <p:extLst>
      <p:ext uri="{BB962C8B-B14F-4D97-AF65-F5344CB8AC3E}">
        <p14:creationId xmlns:p14="http://schemas.microsoft.com/office/powerpoint/2010/main" val="365632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next few slides you can introduce pupils</a:t>
            </a:r>
            <a:r>
              <a:rPr lang="en-GB" baseline="0" dirty="0" smtClean="0"/>
              <a:t> to future careers in space.</a:t>
            </a:r>
          </a:p>
          <a:p>
            <a:endParaRPr lang="en-GB" baseline="0" dirty="0" smtClean="0"/>
          </a:p>
          <a:p>
            <a:r>
              <a:rPr lang="en-GB" baseline="0" dirty="0" smtClean="0"/>
              <a:t>Some careers they may of mentioned, others not considered or linked.  Explanations are simple.</a:t>
            </a:r>
          </a:p>
          <a:p>
            <a:endParaRPr lang="en-GB" baseline="0" dirty="0" smtClean="0"/>
          </a:p>
          <a:p>
            <a:r>
              <a:rPr lang="en-GB" b="1" baseline="0" dirty="0" smtClean="0"/>
              <a:t>Extension:</a:t>
            </a:r>
            <a:r>
              <a:rPr lang="en-GB" baseline="0" dirty="0" smtClean="0"/>
              <a:t> As pupils to think about what subjects they would need to study and courses they would need to take in the future, drawing their attention to A level, Vocational and Apprenticeship routes. </a:t>
            </a:r>
            <a:endParaRPr lang="en-GB" dirty="0" smtClean="0"/>
          </a:p>
          <a:p>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7</a:t>
            </a:fld>
            <a:endParaRPr lang="en-GB"/>
          </a:p>
        </p:txBody>
      </p:sp>
    </p:spTree>
    <p:extLst>
      <p:ext uri="{BB962C8B-B14F-4D97-AF65-F5344CB8AC3E}">
        <p14:creationId xmlns:p14="http://schemas.microsoft.com/office/powerpoint/2010/main" val="28400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3D</a:t>
            </a:r>
            <a:r>
              <a:rPr lang="en-GB" b="1" baseline="0" dirty="0" smtClean="0"/>
              <a:t> printing: </a:t>
            </a:r>
            <a:r>
              <a:rPr lang="en-GB" baseline="0" dirty="0" smtClean="0"/>
              <a:t>3D printing is set to take off universally  - inside and outside of our world.</a:t>
            </a:r>
          </a:p>
          <a:p>
            <a:endParaRPr lang="en-GB" baseline="0" dirty="0" smtClean="0"/>
          </a:p>
          <a:p>
            <a:r>
              <a:rPr lang="en-GB" baseline="0" dirty="0" smtClean="0"/>
              <a:t>The first downloaded, or is it in space ‘uploaded’ tool was printed in December.  This bring obvious advantages which you could ask your pupils to explore. (link to read more above picture) </a:t>
            </a:r>
          </a:p>
          <a:p>
            <a:endParaRPr lang="en-GB" baseline="0" dirty="0" smtClean="0"/>
          </a:p>
          <a:p>
            <a:r>
              <a:rPr lang="en-GB" b="1" baseline="0" dirty="0" smtClean="0"/>
              <a:t>Why 3D printing in space: </a:t>
            </a:r>
            <a:r>
              <a:rPr lang="en-GB" baseline="0" dirty="0" smtClean="0"/>
              <a:t>instead of taking a load of parts to space, take materials and a 3D printer thus saving on space, and weight. This also reduces costs.</a:t>
            </a:r>
          </a:p>
          <a:p>
            <a:endParaRPr lang="en-GB" baseline="0" dirty="0" smtClean="0"/>
          </a:p>
          <a:p>
            <a:r>
              <a:rPr lang="en-GB" baseline="0" dirty="0" smtClean="0"/>
              <a:t>Explore how 3D is changing space by looking at the 10 ways link</a:t>
            </a:r>
          </a:p>
          <a:p>
            <a:endParaRPr lang="en-GB" baseline="0" dirty="0" smtClean="0"/>
          </a:p>
          <a:p>
            <a:r>
              <a:rPr lang="en-GB" baseline="0" dirty="0" smtClean="0"/>
              <a:t>And check out Made in space.  It is a really interesting website that shows a company focusing on 3D print and space.  They also have a careers section which you could look at to show the types of jobs available in this area.</a:t>
            </a:r>
          </a:p>
          <a:p>
            <a:endParaRPr lang="en-GB" baseline="0" dirty="0" smtClean="0"/>
          </a:p>
          <a:p>
            <a:r>
              <a:rPr lang="en-GB" baseline="0" dirty="0" smtClean="0"/>
              <a:t>Another 3D printing company you could explore is 3D Systems and the download website: http://cubify.com.  This is an exciting future area for careers and shows how easy it is becoming to download to 3D printers from within the home.  It is also anticipated that in the next five years society will start to purchase 3D printers for the home as the cost reduce.  You can now buy printers for as little as £700</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C73C1B3-1818-4DA0-B01D-202A25AD0F18}" type="slidenum">
              <a:rPr lang="en-GB" smtClean="0"/>
              <a:t>8</a:t>
            </a:fld>
            <a:endParaRPr lang="en-GB"/>
          </a:p>
        </p:txBody>
      </p:sp>
    </p:spTree>
    <p:extLst>
      <p:ext uri="{BB962C8B-B14F-4D97-AF65-F5344CB8AC3E}">
        <p14:creationId xmlns:p14="http://schemas.microsoft.com/office/powerpoint/2010/main" val="28400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a:t>
            </a:r>
            <a:r>
              <a:rPr lang="en-GB" baseline="0" dirty="0" smtClean="0"/>
              <a:t> Explain to the class that as well those looked at already  there are a number of jobs and opportunities connected to space.  </a:t>
            </a:r>
          </a:p>
          <a:p>
            <a:endParaRPr lang="en-GB" baseline="0" dirty="0" smtClean="0"/>
          </a:p>
          <a:p>
            <a:r>
              <a:rPr lang="en-GB" b="1" baseline="0" dirty="0" smtClean="0"/>
              <a:t>Virgin Galactic: </a:t>
            </a:r>
            <a:r>
              <a:rPr lang="en-GB" baseline="0" dirty="0" smtClean="0"/>
              <a:t>two videos (1</a:t>
            </a:r>
            <a:r>
              <a:rPr lang="en-GB" baseline="30000" dirty="0" smtClean="0"/>
              <a:t>st</a:t>
            </a:r>
            <a:r>
              <a:rPr lang="en-GB" baseline="0" dirty="0" smtClean="0"/>
              <a:t>) about virgin Galactic, Branson's dream and key messages about following our dreams.  (2nd) is about the STEM careers that make this dream a reality, which includes a senior project manager who is female and a astrophysicist. </a:t>
            </a:r>
          </a:p>
          <a:p>
            <a:endParaRPr lang="en-GB" baseline="0" dirty="0" smtClean="0"/>
          </a:p>
          <a:p>
            <a:r>
              <a:rPr lang="en-GB" baseline="0" dirty="0" smtClean="0"/>
              <a:t>Below I have added some extra hyperlinks that you could investigate further with your pupils: </a:t>
            </a:r>
          </a:p>
          <a:p>
            <a:endParaRPr lang="en-GB" baseline="0" dirty="0" smtClean="0"/>
          </a:p>
          <a:p>
            <a:pPr marL="171450" indent="-171450">
              <a:buFont typeface="Arial" panose="020B0604020202020204" pitchFamily="34" charset="0"/>
              <a:buChar char="•"/>
            </a:pPr>
            <a:r>
              <a:rPr lang="en-GB" baseline="0" dirty="0" smtClean="0"/>
              <a:t>Space X: http://www.spacex.com/ Careers part of </a:t>
            </a:r>
            <a:r>
              <a:rPr lang="en-GB" baseline="0" dirty="0" err="1" smtClean="0"/>
              <a:t>spaceX</a:t>
            </a:r>
            <a:r>
              <a:rPr lang="en-GB" baseline="0" dirty="0" smtClean="0"/>
              <a:t>:  http://www.spacex.com/careers</a:t>
            </a:r>
          </a:p>
          <a:p>
            <a:pPr marL="171450" indent="-171450">
              <a:buFont typeface="Arial" panose="020B0604020202020204" pitchFamily="34" charset="0"/>
              <a:buChar char="•"/>
            </a:pPr>
            <a:r>
              <a:rPr lang="en-GB" baseline="0" dirty="0" smtClean="0"/>
              <a:t>Airbus: http://www.airbus.com/  Careers part of airbus:  http://www.airbus.com/work/ </a:t>
            </a:r>
          </a:p>
          <a:p>
            <a:pPr marL="171450" indent="-171450">
              <a:buFont typeface="Arial" panose="020B0604020202020204" pitchFamily="34" charset="0"/>
              <a:buChar char="•"/>
            </a:pPr>
            <a:r>
              <a:rPr lang="en-GB" baseline="0" dirty="0" smtClean="0"/>
              <a:t>Felix Baumgartner: https://www.youtube.com/watch?v=FHtvDA0W34I   (inspirational) If more people wish to start doing what Felix did this will require ways to get up into space</a:t>
            </a:r>
          </a:p>
          <a:p>
            <a:pPr marL="171450" indent="-171450">
              <a:buFont typeface="Arial" panose="020B0604020202020204" pitchFamily="34" charset="0"/>
              <a:buChar char="•"/>
            </a:pPr>
            <a:r>
              <a:rPr lang="en-GB" baseline="0" dirty="0" smtClean="0"/>
              <a:t>Example of local companies and space: </a:t>
            </a:r>
          </a:p>
          <a:p>
            <a:pPr marL="0" indent="0">
              <a:buFont typeface="Arial" panose="020B0604020202020204" pitchFamily="34" charset="0"/>
              <a:buNone/>
            </a:pPr>
            <a:r>
              <a:rPr lang="en-GB" baseline="0" dirty="0" smtClean="0"/>
              <a:t>Ford Component Manufacturers (North Tyneside) - http://www.ford-components.com/ Careers with: http://www.ford-components.com/careers </a:t>
            </a:r>
          </a:p>
          <a:p>
            <a:pPr marL="0" indent="0">
              <a:buFont typeface="Arial" panose="020B0604020202020204" pitchFamily="34" charset="0"/>
              <a:buNone/>
            </a:pPr>
            <a:r>
              <a:rPr lang="en-GB" baseline="0" dirty="0" smtClean="0"/>
              <a:t>Catapult – satellite applications (Durham) - http://www.sacatapultcoe.org/north-east/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There are a number of companies doing really interesting things at Net Park in Durham.</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1" baseline="0" dirty="0" smtClean="0"/>
              <a:t>Another great fact is that: </a:t>
            </a:r>
            <a:r>
              <a:rPr lang="en-GB" dirty="0" smtClean="0">
                <a:effectLst/>
              </a:rPr>
              <a:t>Companies developing products from physics-based science employ over 43,000 people in the North East,</a:t>
            </a:r>
            <a:r>
              <a:rPr lang="en-GB" baseline="0" dirty="0" smtClean="0">
                <a:effectLst/>
              </a:rPr>
              <a:t> that means there are great opportunities if you have a physics qualification and very helpful if you are interested in space.</a:t>
            </a:r>
          </a:p>
          <a:p>
            <a:pPr marL="0" indent="0">
              <a:buFont typeface="Arial" panose="020B0604020202020204" pitchFamily="34" charset="0"/>
              <a:buNone/>
            </a:pPr>
            <a:endParaRPr lang="en-GB" baseline="0" dirty="0" smtClean="0">
              <a:effectLst/>
            </a:endParaRP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9C73C1B3-1818-4DA0-B01D-202A25AD0F18}" type="slidenum">
              <a:rPr lang="en-GB" smtClean="0"/>
              <a:t>9</a:t>
            </a:fld>
            <a:endParaRPr lang="en-GB"/>
          </a:p>
        </p:txBody>
      </p:sp>
    </p:spTree>
    <p:extLst>
      <p:ext uri="{BB962C8B-B14F-4D97-AF65-F5344CB8AC3E}">
        <p14:creationId xmlns:p14="http://schemas.microsoft.com/office/powerpoint/2010/main" val="107002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A7D702-A5B8-4012-8FF1-64DDE8E89A78}"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292789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A7D702-A5B8-4012-8FF1-64DDE8E89A78}"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72248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A7D702-A5B8-4012-8FF1-64DDE8E89A78}"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96097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A7D702-A5B8-4012-8FF1-64DDE8E89A78}"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418033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7D702-A5B8-4012-8FF1-64DDE8E89A78}"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416055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A7D702-A5B8-4012-8FF1-64DDE8E89A78}"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273117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A7D702-A5B8-4012-8FF1-64DDE8E89A78}" type="datetimeFigureOut">
              <a:rPr lang="en-GB" smtClean="0"/>
              <a:t>01/10/2015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230956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A7D702-A5B8-4012-8FF1-64DDE8E89A78}" type="datetimeFigureOut">
              <a:rPr lang="en-GB" smtClean="0"/>
              <a:t>01/10/2015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224975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7D702-A5B8-4012-8FF1-64DDE8E89A78}" type="datetimeFigureOut">
              <a:rPr lang="en-GB" smtClean="0"/>
              <a:t>01/10/2015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225979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7D702-A5B8-4012-8FF1-64DDE8E89A78}"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133280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7D702-A5B8-4012-8FF1-64DDE8E89A78}"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E4E0D-D2D8-4A02-BEB7-9F816FD9B67D}" type="slidenum">
              <a:rPr lang="en-GB" smtClean="0"/>
              <a:t>‹#›</a:t>
            </a:fld>
            <a:endParaRPr lang="en-GB"/>
          </a:p>
        </p:txBody>
      </p:sp>
    </p:spTree>
    <p:extLst>
      <p:ext uri="{BB962C8B-B14F-4D97-AF65-F5344CB8AC3E}">
        <p14:creationId xmlns:p14="http://schemas.microsoft.com/office/powerpoint/2010/main" val="307037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7D702-A5B8-4012-8FF1-64DDE8E89A78}" type="datetimeFigureOut">
              <a:rPr lang="en-GB" smtClean="0"/>
              <a:t>01/10/2015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E4E0D-D2D8-4A02-BEB7-9F816FD9B67D}" type="slidenum">
              <a:rPr lang="en-GB" smtClean="0"/>
              <a:t>‹#›</a:t>
            </a:fld>
            <a:endParaRPr lang="en-GB"/>
          </a:p>
        </p:txBody>
      </p:sp>
    </p:spTree>
    <p:extLst>
      <p:ext uri="{BB962C8B-B14F-4D97-AF65-F5344CB8AC3E}">
        <p14:creationId xmlns:p14="http://schemas.microsoft.com/office/powerpoint/2010/main" val="211561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ys83K4GKJFM&amp;feature=player_embedded" TargetMode="External"/><Relationship Id="rId4" Type="http://schemas.openxmlformats.org/officeDocument/2006/relationships/hyperlink" Target="http://www.solarcapturetechnologie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ras.org,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esa.i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esa.i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clydespace.com/" TargetMode="External"/><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clyde-space.com/admin/pages/edit_section/twitter.com/craig_s_clar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hyperlink" Target="http://www.space.com/28095-3d-printer-space-station-ratchet-wrench.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10" Type="http://schemas.openxmlformats.org/officeDocument/2006/relationships/hyperlink" Target="http://www.madeinspace.us/" TargetMode="External"/><Relationship Id="rId4" Type="http://schemas.openxmlformats.org/officeDocument/2006/relationships/image" Target="../media/image8.jpeg"/><Relationship Id="rId9" Type="http://schemas.openxmlformats.org/officeDocument/2006/relationships/hyperlink" Target="http://www.space.com/25706-3d-printing-transforming-space-travel.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6OOjhWNquhA&amp;feature=player_embedded" TargetMode="External"/><Relationship Id="rId3" Type="http://schemas.openxmlformats.org/officeDocument/2006/relationships/image" Target="../media/image3.png"/><Relationship Id="rId7" Type="http://schemas.openxmlformats.org/officeDocument/2006/relationships/hyperlink" Target="https://www.youtube.com/watch?feature=player_embedded&amp;v=BM5RQITpfg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CAcQjRw&amp;url=http://www.bandwidthplace.com/satellite-internet-services/&amp;ei=fT3RVMsFw65pmveC0Ac&amp;bvm=bv.85076809,d.ZGU&amp;psig=AFQjCNHzz2RilDrp5HcBUKTBFmtxrBukDg&amp;ust=1423085295823199"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240"/>
            <a:ext cx="9425785" cy="70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400" y="0"/>
            <a:ext cx="5544616" cy="1446550"/>
          </a:xfrm>
          <a:prstGeom prst="rect">
            <a:avLst/>
          </a:prstGeom>
          <a:noFill/>
        </p:spPr>
        <p:txBody>
          <a:bodyPr wrap="square" rtlCol="0">
            <a:spAutoFit/>
          </a:bodyPr>
          <a:lstStyle/>
          <a:p>
            <a:r>
              <a:rPr lang="en-GB" sz="4400" b="1" i="1" dirty="0" smtClean="0">
                <a:solidFill>
                  <a:schemeClr val="bg1"/>
                </a:solidFill>
              </a:rPr>
              <a:t>Out Of This World</a:t>
            </a:r>
            <a:endParaRPr lang="en-GB" sz="4400" b="1" i="1" dirty="0">
              <a:solidFill>
                <a:schemeClr val="bg1"/>
              </a:solidFill>
            </a:endParaRPr>
          </a:p>
          <a:p>
            <a:r>
              <a:rPr lang="en-GB" sz="4400" b="1" i="1" dirty="0" smtClean="0">
                <a:solidFill>
                  <a:schemeClr val="bg1"/>
                </a:solidFill>
              </a:rPr>
              <a:t>Space Careers…</a:t>
            </a:r>
            <a:endParaRPr lang="en-GB" sz="4400" b="1" i="1" dirty="0">
              <a:solidFill>
                <a:schemeClr val="bg1"/>
              </a:solidFill>
            </a:endParaRPr>
          </a:p>
        </p:txBody>
      </p:sp>
      <p:pic>
        <p:nvPicPr>
          <p:cNvPr id="4098" name="Picture 2" descr="Z:\EE ThinkPhysics\Marketing and Communications\Think Physics Logo &amp; Brand assets\Logo assets (JPEG &amp; low-res)\think-physics-logo-3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4594" y="5027702"/>
            <a:ext cx="2197994" cy="171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1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212976"/>
            <a:ext cx="7772400" cy="1362075"/>
          </a:xfrm>
        </p:spPr>
        <p:txBody>
          <a:bodyPr/>
          <a:lstStyle/>
          <a:p>
            <a:r>
              <a:rPr lang="en-GB" dirty="0" smtClean="0"/>
              <a:t>Role Models </a:t>
            </a:r>
            <a:endParaRPr lang="en-GB" dirty="0"/>
          </a:p>
        </p:txBody>
      </p:sp>
      <p:sp>
        <p:nvSpPr>
          <p:cNvPr id="3" name="Text Placeholder 2"/>
          <p:cNvSpPr>
            <a:spLocks noGrp="1"/>
          </p:cNvSpPr>
          <p:nvPr>
            <p:ph type="body" idx="1"/>
          </p:nvPr>
        </p:nvSpPr>
        <p:spPr>
          <a:xfrm>
            <a:off x="755576" y="1628800"/>
            <a:ext cx="7772400" cy="1500187"/>
          </a:xfrm>
        </p:spPr>
        <p:txBody>
          <a:bodyPr/>
          <a:lstStyle/>
          <a:p>
            <a:r>
              <a:rPr lang="en-GB" dirty="0" smtClean="0"/>
              <a:t>Some local, national and international… </a:t>
            </a:r>
            <a:endParaRPr lang="en-GB" dirty="0"/>
          </a:p>
        </p:txBody>
      </p:sp>
      <p:pic>
        <p:nvPicPr>
          <p:cNvPr id="2050" name="Picture 2" descr="Z:\EE ThinkPhysics\Marketing and Communications\Think Physics Logo &amp; Brand assets\Logo assets (JPEG &amp; low-res)\Think-Physics-black-1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89040"/>
            <a:ext cx="3543359" cy="275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449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66" y="242159"/>
            <a:ext cx="8665333" cy="1143000"/>
          </a:xfrm>
        </p:spPr>
        <p:txBody>
          <a:bodyPr>
            <a:normAutofit/>
          </a:bodyPr>
          <a:lstStyle/>
          <a:p>
            <a:r>
              <a:rPr lang="en-GB" b="1" dirty="0" smtClean="0"/>
              <a:t>Solar Space – Dominique Morrison </a:t>
            </a:r>
            <a:endParaRPr lang="en-GB" b="1" dirty="0"/>
          </a:p>
        </p:txBody>
      </p:sp>
      <p:sp>
        <p:nvSpPr>
          <p:cNvPr id="5" name="AutoShape 2" descr="data:image/jpeg;base64,/9j/4AAQSkZJRgABAQAAAQABAAD/2wCEAAkGBxQREhUUEBQVFBUXFBQUFBUUFRQUFBQVFBUXFhQVFhQYHCggGBolHBUUITEhJSkrLi4uFx8zODMsNygtLisBCgoKDg0OGhAQGiwkHCQtLCwvLCwsLCwtLCwsLCwsLCwvLCwsLCwsLCwsLDQsLCwsLCwsLCwsLCwsLCwsLywsLP/AABEIALYBFQMBIgACEQEDEQH/xAAcAAABBQEBAQAAAAAAAAAAAAADAQIEBQYABwj/xABEEAACAQIDBQQGCAQEBQUAAAABAgADEQQSIQUGMUFREyJhcTKBkaGxwQcUQlJictHwIzOy4UOCkvEVNHOiwhckU2OD/8QAGQEAAwEBAQAAAAAAAAAAAAAAAAECAwQF/8QALREAAgICAgECBAQHAAAAAAAAAAECEQMxEiEEQVETMrHwFCJh4VJxgZGhwdH/2gAMAwEAAhEDEQA/ALsCLaLaKBMjMS0W0WLGMS060daLABtoto60a1RQQCQCeAJAJ8owOtOtH2nWgAy060faIxA46QAbadaOUg8CD5RcsAGWnWhMsTLAAdoloS0QiAA7RI8iIRGAyJH2iWgAyJH2jSIANiRxEbaAhJlPpIpXwjHoVP8A3Cay0z2/dO+Dq/lJ9mvyjscdnk+xj/E9Rl7lmf2S1qq+v4TSS4nRDQErGmmDxAMkMto0LLG0RWwq9In/AA9TwJEllY4SlFE0iAdldGnSxQzpfw4ipHr1otototpwGAgEW0W0W0YxAItooEcBABoEzm9O7tTFujI6qFUjvXvcnwmnAme2rvZToVGplHYra5Frai/MylLi7KjCU3USpw27GNpfy8QB4Znt7CLS1w1HaCek1CoPHMD7QJBff1eVFvWwHyiU986tTSlhi3kWb4CN5b2afhcnt9DSYepW/wASmo8Ue/uIElZb8RM/Qx+PqcMPTQdXJ+F7yxoYfFn+ZVpL4JTJ97H5SbTJePjtr7/kCx+7tGrqAabfepkqfWBoZn8bsDG0daFd6g6ZyG9hNjNpRoEek7N5hQPcI7EVlpqXchVAuSYqKhlnHrZ5k28GMpHK7sCOTqPmIenvniRxyN5rb4GM3o3gOKbKotTU9247zHqTy8pQTPk16npRxRlG5RSZrE36qD0qSHyYj9ZtqTZlB4XAPtF545aezUVsq/lHwlxbZx+XjjCuKGkRpEIREIlHGDtEtCWnWgAPLEKyr2lvHh6NwzgsOQ72vQ24HzlLU36paEXtm6fhOjDztqIrK4M1mWIRM7h98qbcUa1vs2Y38tJa7L2xSxFxTzAjiGUg+3h74KSBwku2iZaVO9VLNhao/A39JlyRIW2UvRcfhMolbPBsAf4iec1AEylDR18GHxmrE0ibwHHhBwgEbLLYrjSNQwloiCWhMRxOjyJ0sR7ABFAi2i2nnnMcBFtFtFAjGIBFAjgIoEAOAlBiN0KVWq9WqzsWN8oIUDw01mh4C5mSx+/tNbijTZz1bur+sqMHPSKjNw0y7wm7uGp+jRW/VhmPtMl4jE0qI77JTHiQvunmuP3vxNXQP2Y6Uxb/ALuMr8Bga2LqZUu7HizEkAdWYzZePXbJlNvbN5i986IOWir1mJsAosCfM6n2S42Z27jPXCpfhTXW35mPE+Ujbu7s08IL+nUI1cjh4KOQk7a+1KeGTPUP5VHpMegEzm46iEYuTpC7QxiUEL1TlUe0noBzM8y3h2++Kb7tMHup826mC23tipinzObAeig4KPmfGQKNFnYKgLMdAALk+qc8pXo9bx/GWNcpb+gOWmxdg1cUe4LLzdvRHl1PgJptgbkcHxfmKQ/8z8hNrTpBQFUAAaAAWA9UcYe5GbzFHqHbPGMXhDSqtTbir5fPXjPYFGg8hMHvvgcuLRxwqZf9SkA+6039pUejDyp84wYIiNtCkRpEo4xlpid6d4i+alhyCouGYEXYjkp6X9vx1G8TFcLXK8eye3snmuxtmNlLgXFtR++MibpHR48OTKHF0mvrfj+9esCcMePt8JpquzyNChN9RoQR6o3CbGcsDb3cfVM1k6Ol4XZW4Wk62PEW5AajqJKo4kghkJUjUEE3FuNxxl7V2HVIvbL0A1Pje8zO0EqUmKsCbHmvD1yVLkypQ4r9D0zdra31mn3rZ10a3A9GEsMel6bjwM87+j/aJXFdmTpUVh/mUZh7gw9c9JxA7reR+E6Fo87IkpdHzvXGWow6Ofc01ajQTM7YTLXqj/7H+Jmkwxuo8h8JtE0hseRG5YSNEs0EtHLFAjzLQhl7To9hEliPYQI4CKBFAnnnMIBHCdaOAjGIBHARQI4CAETatTJQqt0pufcZ4tPXt76mXB1fFQo/zECZndfcovapihZeK0+Z/N0HhOnDJRi2yWU27e7FTFnN6FK+rnn4KOZ8Z6fszZlPDoEpLlHM82PUnmZLpUwoAUAACwA0AEpN5t40wq5RZqpHdXp4t4TLJlct6LhjlN0thtv7cp4RLtq59BBxPieg8Z5btTaNTEOXqm55Dko6Aco6o1XFVb96pUY8Bqf7CbXd/cdVs+KszcRTHoj8x+18JztuWj1Ixx+NG5fMZbYW7dXFG6jJT5uw0/yj7Rno2xdg0sKP4a3bm7asfXyHgJahQo0sAB5AASNg8WKxJp/ywSM/3yOOXw8ZaikcebyJ5f0Qe0zKbe7TaAoIe4qOD+KpYH3WI9sm747Y+q0DlP8AEe6p4dW9U853VrZcZRJ5vY/5gR851YsdxcmcjZvd8MD2iUmA1StTP+VmCn4j2S7IhK1IMCDwiETnNHK4pewEiJaFIjSIEFdtv/l63/Sqf0GZfZVlVR+EX9k0+8Sk4Wvbj2T/ANJmObFZFuXVLXtcXJtMcytUd/htK2aBKAOtv38pJwtOwvbSZzZW1jUYL11DC+U2/ZnYzGVc+RCdCBpzvOXg7o7uaqzUVGAHjMbvPTzLe3XWHwG2xUut3uDlOYaE+fCHxahlIccvbFxcX2NNSXRkN0KeXHUC3AswB8SjAe+w9c9bcaHyM8iw9JhWXs/suGF9LWYEC956/O6ErPJ8iHFo+f8AelLYusPx/EAy32eb00P4RIe/VPLjavjlPu/tJWxjekvrHsM3iKGyZFyRwEdkmqNBqiPtEyx68espAIqX5zoXznTQR62BFAigRwE885RAI4CKBHARAIBHARQI4CMBjUg3pAGxBF+o4GFAigTLbf3gdmOHwQL1DozrqE62PC/jyibNMeNzdIdvVvSuHBp0rNV58wnifHwmV2Nu3XxrdpUJVCbmo3pN+Uc/PhNRsDctaZFTEntKnHLxQHx+8fOa5Vtwk03s6vjxwrji37lbsjYtLDLlpLY82OrN5mSsZiUooXqMFUcSf3qZG25tqnhEzVDdj6KD0m/QeM88eviNqVwvAXuAPQprzY9TG5JdIjFgll/PN1H1Zf08XU2pVKJmp4VT3zwap0Unx6dJsAq0k5KiL5BVURuy9nJh6a06YsAPWTzJ8ZkvpG23lUYamdWsaluS8l9c0xwcnRjmyJ9R6itGN3m2ucVXZ/sju0x0UfM8ZAwFTJVpt910b2MDB2iET1VFJUc57qRBsJ2zqmejTb71ND7VEIwnlPplgCI0iGIjCIgIuLpZkdeqsPaCJicPhlc+ipJFjmF9OnlN9aYU1MlRwOTsB6mImOZdHf4VW0x9GgBVVVAUAcFFhJlBBmKtyMpK2Mq06naJZ9LEHQjqR1ElYBXc5qj8bmwFrX4WM5ZRez0U18pdCgBpb1aW+Eptr1ACRpw5dZOfEsBlJvYaHwlHjnF7tw58/dJjHsLpBtm7PCrZx3mAIPrBOnI8JtEFgJSbJq06rAIQxFqjcdBwUWPlw8DL0CdeFPts83zZptRR4l9JCWxreKKfeRG7v/yfJjJn0qUrYsHqnwP95A3YbuMOjfKdcDnhstVENaNIjyJqjehjCKoMI3CcOEtCaHgiJEUmdLsR68BHATgI8CeccggEeBOAjwIAIBHcOMcFiPRDcdR05Hz6wApsYKuK7lImlR4PV+246UxyH4pYbL2VSw65aShep4sx6k85PVY4LAtzdcVoaFlPvDtWpRW1Ck9RzwIVii+JI4+UvAseFgKDSdtWeL4nB4mvUvUSqzsbXZWHHgOFgJ6buxsFcJStxqNrUbqeg8BL0LFyyYwp2dOfy5ZYqKVIrNt7SXDUWqvyHdH3mPATxbGYhqrs7m7MSSfEz3qpRDekAfMAyO+y6J40qZ80X9J1Ycqx+hxtWeD2iZZ7jU3ewx40KX+gSNU3Uwh/wE9Vx8DN/wAVH2FTI+6FXPg6J6Ll/wBJI+UtWE7A4BKCZKS5VBJAuTx1PGEZZxzdybRRHKxpEOVgyJIASJk95cHlqhhoKgtcDg6/qPgZryJE2jghWplG58D91hwIikuSo1w5OEkzzpaLq5tU0/EoPH2SbToO4t2un4EUfG8UDKxWoLMGKt5iWS5VHAW8JxTk10e2kmrILUxRQ95mJ0Ba3WV1CzvqLhRf9P34R208eC+VdTwAHXrJmBweRbcWOrHx/SHaVk+tFru5RF6j21JVfUBcfEy7tMxU2oMErO6s6kqtlto1ibm/LW3PlJ2728IxRZWXs34qt73XztxE68Kcsdo8ryotZWeffS7TtXpnqGH9Mot1T6Y8Vmp+mKnrSbxI9o/tMpuke84/Cp983iRj2jRqI4prH5I9ltNUzr4gSscg0hcukQcJaJaEydJ0cs6XZFHrYEcTYE9BeKBIu16uShVbojfCeccqVuiFu3to4vOcmUIwAN7392kvQJmPo8oWwxb71Rj7LD5TVAQWjTPFRyNR0VeD20lTEPQVWzILltMvL184WptimuIXDkNnYXFh3eBOp9UoNylz4nFVPxWHrY/oI1ay/wDFajuQFp0zcngLKB8zJ5G7wR5yj7Rv+ps6jhVLMQABck8AJH2XtKniATRJYA2vlIF/AnjM6BU2o/OnhFPk1Uj5TYYXCrTUIgCqBYASk7MZ4441T+b6fuOCyPjcfSoC9aolMcs7Bb+2Tgs803Zw1HGY/FHH2eqrlaVOoe6FBI0U8eA9soxSN/gNo0a+tGqlTrkYNb2STUqqujMqk8ASBf2yFs3dfDYeqa1CktNypQ5dBYkH0eHKZDf3Apidp4GhUF0ZWzAGxsSSdRw9GAG9Rlb0SD5EGOyzz/evculgaDYnBVKlCpSs38wkMLgW1my3f2ia2DpV6tlLUg7ngNBqfLS8B0TSsYVnnu6+8tSrtJmqZhRxIZKF/R/hHu299/Ez0erZQSdABck8gOMGJojssGVmMO2sZtGoy7Py0aCHKa7i5Y/hB+Hvhm3d2lT71PaGduOWpTGU+F9bQCjUssGyyi322lWwuCFRGC1c1MMQARc+lYHlINLC7WKhhiMObgHVCOIvyEB0agiMKx2GV8i9pYvlGcrwzW1t4XjisBGO38wNqYr0xZgyq55FW7qkjqGyi/Q+EwdCriqmnoDhmJ4eqepb44+lQwtQ1uDAoqj0mY6iw8LXPlPPFosh43U2I8QeBkySrR2YJy41eiTszZyU7G5djxZuJP6eE0+Go2FzxMpNm087C3LjHbe28qXpU2vUtY5dRTvzY/e6CYODnJRWzqU1CNsrd5todo/Zr6Km7Hq4093x8pU4fEmm6shIIIIPQiIAAJEap3p6+LFHFBRR52TI5ytlp9JONGJw1GoNCHCuOjZWvbw1BmU3Qb+MR1Q+4iW1QB73FweIPA+qD2fhEo1RUFxoQQNRr0mMsVaDG6kjRZYuWPpMGF1IIhBTmaZ6FWAFOIVvJJSdkmqZEkRrWnSUKN500szo9RAlRveSMJVt0F/K4vLgCdVoh1KsLgixHUGcDOOEuMk/Yqdyiv1Snl5Xv4HMby32hiBSpO7GwCk+7SZcbqVqLE4PEFAfst+7H2Qw3Xr1yPrmILqDfImgP78pNvVHTKGOU+fPrfrY/wCjqgRRdz9uoSPEAW+N5TYPZAxtfF62IJyHlmzEC/h3Z6Dh8OtNAlMAACygcBKndPYb4Y1TUKkuwIy3OmvG48YnHSLj5FPJkTpuq/uRNydqGxwtYZalPRRwzKOXmJr1WZneTd56rpXwpC1lIvc2DAcDNJgS5Re1UK9u8Abi/Ox6So3pmOfhKskfXa9n/wADBZnN49xsPjG7TvUqv/yU9CSOGYc/PjL/AGhRdqTikctQqQjdGtofbMlT2rtin3XwdKqeGdXCg+JF/wBJZgiPudtDE4bGts/Fv2wCFqVQ+lYC41OtiL8eFpF3rwlWvtmjTw9Xsai0cy1MubL6ZPd59PXL7dLduuMS+Nx5XtnXKqJqKa+fkLTqOyqp201dqbCkKGVX0ylrDT3mMZFr7kYrEkLj8c1WkCCaaIKea3UiD+kraK4bDU8JSIpmrlp9BToiwYnw4D2z0Jpg9ibFONxmIxWNonIP4VCnVX7I+3lP71MAKLe+rhEweH+p16TVMK6FArgsw0zac9bGafeTH9tsqrWpfboZtOQYDN7NZaYndHBMCPq1IXBFwgBF+YImf3CoMKOIwOIVrU3dVLAgPTe40J48/bACbuDQVdn0MnNMx/MSc3vl6wmEwdTE7GLUnpPiMIWLU3pi7078iP38pYf+oWFawRazMdAopm9zEwoifSuP/Y//AKp84PBbwY21NW2e4WyDMKgOmgzWt01hfpX/AOSH/VT4GPw+/uByqDUYEKAb035DygNLrRpSsDiKi01Z3IVVBZieAAFyTO2bj6eIpipROZDexsRwNjoZ5P8AShvS9TEfVKLjsVKdplvd6lzdGbmFsNBz8o0rZNFLvbvC2LqtUNwgutFD9lfH8Rtc+ocpIXeiguHp08lR3VAL6KoIH3iSfdMzjX1y9OPnItv95plim0vY1hNx0XjbdxFW6Uz2Snjk9Ijpn4+y0dgKIRT7/XIWAwzEZsxQcBa1z46jh4R1Vqmt8re1fbrOjFjUFdESk5bZLrYnprBIhJuZHpdoeSj1mWVClbjqfAWmyVkjVSPNGSKY5CKTyHs/WVwQWQgWpnMpt++fWXmzceKndawbl0P95V5bnrrb9++D7AX0JHL5TKeJM1x5XDRqTSivStwkHY2NLnJU1IFwfvAcb+I98tLGc1OLpncpKStAck6HpzpZmehCEEaI9ZxnnD1hFjFhFjAeohVEYsKogMeohUEYkKogA9RCKIiiEURjOUR4WKoj7RjB5YhELaRdpq5psKXpt3Qfu5tC3qGvqgFEahtGm6u6sMqMyuToAU9L1QNDaAqEAU6oB9F2Syn5j1gSDU2NVUPTUqyvTS1lyKHpEWDam+YaE+EO9eq9SnlWqgB/iqwTJlyn7XEm+XgYAOobSSpfKr2GbvFCFOQkGx58DA08bRakKyFShsQwHU2873Mi7LpMlN0IrZiKujDuAlmIynxvIeJ2XUSgnYr6QoitTOnolb1F/EADcc4CLHHY+krZH7xFiQEaplvwLZQbeuCZKBz3Wn3PTugFha99RwtEoVOwaoHRznqF1dFLhg1tDl4EWtrytG7SweetRaxsSRUtwZVBZA/k1ogIG9e0BhcDUqUrISAtOwC2aobBgOVgS3qnz7iCO0BBvqpv6/7T2b6UdqrTNClbMT2lWwtplXKht4liPWTynjGO9MDUmwHG5uC3OaxfRSXViBC5Nuss8Js8DV9AASSb6AC54Anw4XJIjtnYbKNf2Ybal8gVftuE4gAC4Ivc6AsBY8O406eKhHk9i2x7urDuPTt+dVP+liD7p31M8gH8EZW/pJldU2JiAL9i5HC62f8AoJlnhVw1OklPE0XDFmNVjSYOtiSuVyL5bADu9TJ+MyuJ31dl1dSvmCPjDKLAnw/2guyw4VThcRVBLIDTzMthq1UnujQLoCL6g9RCVDlTXoJtiycr6JkqGZ9QBx4D9Ye2W/gPjI+DW7X8IbEHkOZAmyIEproIypx8ND7OPyk7Z+BeuG7PKco7qk96obXKqOF7DQEi9ja9jImUtmA0Khrg3BFvSv0tMpSTvvRoovrrYgqlCHXiDf8AUeya+gwdQy8GAImOqUytwQehvyPSXW6uJuGpt9nvL5E6++3+qY5I32b4J0+JdKkWFZZ0g6DcCPWMEeJyHmBFhFg1hVgARYVYNYVYDCLDJBLDJGAVYVRBrCrGNDwIsQRYyjp06dAAbCCaFYwTRCYF4FoZ4FoEg2jDHtIu0HZaVQpbMEcrmJC5gpIuQCQLwA8b392h9ZxDMjAZT2SDQkqhPf8Ay3JPrtzmOaiGr+AW58T+yTLCnTCjiSbak8T+kj4Uau3VrDyXT43nZDFxpFylZNUaaRmOHaU2Q3HfV0zLcKFQqUupY2NyfRFzrzjkaOvN8mJTSv0JUqKvZ9BUJ7Rc17WK1OxdLX9HtAAx14eEtlqZbgV8XQWykGqprUswa5ByggiyggjTrwiQLZQbga9V0PtGs55+Jfal9/T/AAWsleg8sXqXY0nyiwqUk7PPmysWbQXPLpq0GTdmU84I0mtxyjkLlj7TBYm9r3ueF7fKbY4cI0Q3bsn4R+f7vzg9pfy3/Ix90XDC378BOxaFqdS3EqVHjpNX8rJ9S23MwwaijBXZwSLpXpKxGndNFwSwvz6+Il/tahTdXd6WISr2dRRUalZXDIVVarg96xtZrXsBe/GZbdTGYahTH1ilmqi+XtdaK875NO0YnkSF8RLWrvDVr1D3jkanVUm6tdTSfKtl7qC+UWUA8Llp5eXFkk24t6/1r3Z6vjZsUYxUoq7Wm73t+i++g2F2NSdnxHaZ2KBjSp6182QBqdOkbBmuD3jcdF+1KnYVe+K9A0gxdRTa+ZABmCtcXv3RLXD7WVhTw1RKRYUaPYs6jvE0lvTZgQytmvlOYXPdNrgyo2TXLY/+IhQ39EuXIPZlB3iASDlFr8iOkMDnqXt99E+QsXJPH/Fr9zaMkSGY2nTcRrxCKIxRCqJynmiiFWMUQiiABFhVg1EKogARYVYJYVYDDLCrArCiMYQRYwR14xixCYl40mADWMGxj2gmiEDcwLQrQTQEDaVe8uKFHCV3Jtai9j+JlKoPWxA9ctSJkPpSv/w+pb79IHyzj52lRVtAeOl+frgsIO6D1F7fmN4ykMykH1+XMSSgtYdAB7p6MV2DHiLnnBb/AL+caagHj5cPbNBCm5/evsEIlK3GRziRy9i6mEpl24DL4nUwsA9VRa7GwkGvWUiyAm/2j+/nD1KSj0u+3K+vu5QT0tLtw6DTWJgPoPcX8IegwyjrqdfWZBov3T6x5aw9NieWgggGvVYOFsLa34XtbjYjhf4xaWHVrkjW/QX5GCqpfELqPRIIvrzIIHPh75Kw2gN+syVtu/coaaBHBj5HvD2Nce6Stn1XbF0qlZgTmVS1rXF9Cxv4nXxjCYN4pRTKTo9P7GdFpC6g9QD7ROmJ2WakCEVYs6cp5w8CEAnTogCKIVROnQAIohQJ06MY8CEEWdAaHATjOnRjEMQzp0AGGDYTp0BA2EEwnToCGGUm+dMNgcSG4di5043UXX3gTp0cdoEfP2EqZ1Jta+h87axcZjRSAJF7mw5e2dOnc5NY7K9SJ9fdwCbAHgB521J/STKWG5sb+A/U8Z06PH+btiYVqgXQCcjsTofVOnTT1ES6VQWJta3G3OVtWtnIHAfKdOikwCMLaDp+gh10H76idOlICZROnr+H+8FRHH99Z06L3GOKwLC06dM2UembCYth6Rv/AIaj2afKdOnTE6lo/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633535"/>
            <a:ext cx="3438862" cy="267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9424" y="4445000"/>
            <a:ext cx="3688676" cy="1754326"/>
          </a:xfrm>
          <a:prstGeom prst="rect">
            <a:avLst/>
          </a:prstGeom>
          <a:noFill/>
        </p:spPr>
        <p:txBody>
          <a:bodyPr wrap="square" rtlCol="0">
            <a:spAutoFit/>
          </a:bodyPr>
          <a:lstStyle/>
          <a:p>
            <a:r>
              <a:rPr lang="en-GB" b="1" dirty="0" smtClean="0"/>
              <a:t>Self Employed as a consultant</a:t>
            </a:r>
          </a:p>
          <a:p>
            <a:r>
              <a:rPr lang="en-GB" b="1" dirty="0" smtClean="0"/>
              <a:t>Previously worked for: </a:t>
            </a:r>
          </a:p>
          <a:p>
            <a:r>
              <a:rPr lang="en-GB" dirty="0" smtClean="0">
                <a:hlinkClick r:id="rId4"/>
              </a:rPr>
              <a:t>www.solarcapturetechnologies.com</a:t>
            </a:r>
            <a:endParaRPr lang="en-GB" dirty="0" smtClean="0"/>
          </a:p>
          <a:p>
            <a:endParaRPr lang="en-GB" dirty="0"/>
          </a:p>
          <a:p>
            <a:r>
              <a:rPr lang="en-GB" b="1" dirty="0" smtClean="0"/>
              <a:t>Studied a </a:t>
            </a:r>
            <a:r>
              <a:rPr lang="en-GB" b="1" dirty="0" smtClean="0"/>
              <a:t>Physics Degree </a:t>
            </a:r>
            <a:r>
              <a:rPr lang="en-GB" b="1" dirty="0" smtClean="0"/>
              <a:t>at </a:t>
            </a:r>
            <a:r>
              <a:rPr lang="en-GB" b="1" dirty="0" smtClean="0"/>
              <a:t>University</a:t>
            </a:r>
            <a:endParaRPr lang="en-GB" b="1" dirty="0"/>
          </a:p>
        </p:txBody>
      </p:sp>
      <p:sp>
        <p:nvSpPr>
          <p:cNvPr id="4" name="TextBox 3"/>
          <p:cNvSpPr txBox="1"/>
          <p:nvPr/>
        </p:nvSpPr>
        <p:spPr>
          <a:xfrm>
            <a:off x="3848100" y="1385768"/>
            <a:ext cx="5054600" cy="5016758"/>
          </a:xfrm>
          <a:prstGeom prst="rect">
            <a:avLst/>
          </a:prstGeom>
          <a:noFill/>
        </p:spPr>
        <p:txBody>
          <a:bodyPr wrap="square" rtlCol="0">
            <a:spAutoFit/>
          </a:bodyPr>
          <a:lstStyle/>
          <a:p>
            <a:pPr algn="just"/>
            <a:r>
              <a:rPr lang="en-GB" sz="2000" b="1" dirty="0" smtClean="0"/>
              <a:t>Dominique is a consultant who supports businesses with engineering and physics linked solutions, information and knowledge.</a:t>
            </a:r>
          </a:p>
          <a:p>
            <a:pPr algn="just"/>
            <a:endParaRPr lang="en-GB" sz="2000" b="1" dirty="0"/>
          </a:p>
          <a:p>
            <a:pPr algn="just"/>
            <a:r>
              <a:rPr lang="en-GB" sz="2000" b="1" dirty="0" smtClean="0"/>
              <a:t>In her previous role as Head of Research, she had to manage a number innovative solar projects.  Solar Capture Technologies  develop and manufacture solar panels for many sectors including: </a:t>
            </a:r>
            <a:r>
              <a:rPr lang="en-GB" sz="2000" b="1" dirty="0"/>
              <a:t>water supply and protection, telecoms, transport, oil and </a:t>
            </a:r>
            <a:r>
              <a:rPr lang="en-GB" sz="2000" b="1" dirty="0" smtClean="0"/>
              <a:t>gas, defence </a:t>
            </a:r>
            <a:r>
              <a:rPr lang="en-GB" sz="2000" b="1" dirty="0"/>
              <a:t>and </a:t>
            </a:r>
            <a:r>
              <a:rPr lang="en-GB" sz="2000" b="1" dirty="0" smtClean="0"/>
              <a:t>aerospace.  </a:t>
            </a:r>
          </a:p>
          <a:p>
            <a:pPr algn="just"/>
            <a:endParaRPr lang="en-GB" sz="2000" b="1" dirty="0"/>
          </a:p>
          <a:p>
            <a:pPr algn="just"/>
            <a:r>
              <a:rPr lang="en-GB" sz="2000" b="1" dirty="0" smtClean="0"/>
              <a:t>The process used when developing solar panel technologies is </a:t>
            </a:r>
            <a:r>
              <a:rPr lang="en-GB" sz="2000" b="1" dirty="0" smtClean="0">
                <a:solidFill>
                  <a:srgbClr val="00B050"/>
                </a:solidFill>
              </a:rPr>
              <a:t>Photovoltaics </a:t>
            </a:r>
          </a:p>
          <a:p>
            <a:pPr algn="just"/>
            <a:r>
              <a:rPr lang="en-GB" sz="2000" b="1" dirty="0" smtClean="0"/>
              <a:t>Watch this video for more information: </a:t>
            </a:r>
          </a:p>
          <a:p>
            <a:r>
              <a:rPr lang="en-GB" sz="2000" b="1" dirty="0" smtClean="0">
                <a:hlinkClick r:id="rId5"/>
              </a:rPr>
              <a:t>What Dominque Does: </a:t>
            </a:r>
            <a:endParaRPr lang="en-GB" sz="2000" b="1"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0245" y="5831047"/>
            <a:ext cx="122555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843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16632"/>
            <a:ext cx="6540500" cy="1143000"/>
          </a:xfrm>
        </p:spPr>
        <p:txBody>
          <a:bodyPr/>
          <a:lstStyle/>
          <a:p>
            <a:r>
              <a:rPr lang="en-GB" b="1" dirty="0" smtClean="0"/>
              <a:t>Space - Dr Sheila </a:t>
            </a:r>
            <a:r>
              <a:rPr lang="en-GB" b="1" dirty="0" err="1" smtClean="0"/>
              <a:t>Kanani</a:t>
            </a:r>
            <a:endParaRPr lang="en-GB" b="1" dirty="0"/>
          </a:p>
        </p:txBody>
      </p:sp>
      <p:sp>
        <p:nvSpPr>
          <p:cNvPr id="3" name="Content Placeholder 2"/>
          <p:cNvSpPr>
            <a:spLocks noGrp="1"/>
          </p:cNvSpPr>
          <p:nvPr>
            <p:ph idx="1"/>
          </p:nvPr>
        </p:nvSpPr>
        <p:spPr>
          <a:xfrm>
            <a:off x="4860032" y="1412776"/>
            <a:ext cx="4089400" cy="4939169"/>
          </a:xfrm>
        </p:spPr>
        <p:txBody>
          <a:bodyPr>
            <a:normAutofit/>
          </a:bodyPr>
          <a:lstStyle/>
          <a:p>
            <a:pPr marL="0" indent="0" algn="ctr">
              <a:buNone/>
            </a:pPr>
            <a:endParaRPr lang="en-GB" sz="2400" dirty="0" smtClean="0"/>
          </a:p>
          <a:p>
            <a:pPr marL="0" indent="0" algn="ctr">
              <a:buNone/>
            </a:pPr>
            <a:r>
              <a:rPr lang="en-GB" sz="2400" dirty="0" smtClean="0"/>
              <a:t>“I </a:t>
            </a:r>
            <a:r>
              <a:rPr lang="en-GB" sz="2400" dirty="0"/>
              <a:t>help to encourage and promote the study of astronomy, solar-system </a:t>
            </a:r>
            <a:r>
              <a:rPr lang="en-GB" sz="2400" dirty="0" smtClean="0"/>
              <a:t>science and geophysics”. </a:t>
            </a:r>
          </a:p>
          <a:p>
            <a:pPr marL="0" indent="0" algn="ctr">
              <a:buNone/>
            </a:pPr>
            <a:endParaRPr lang="en-GB" sz="2400" dirty="0"/>
          </a:p>
          <a:p>
            <a:pPr marL="0" indent="0" algn="ctr">
              <a:buNone/>
            </a:pPr>
            <a:r>
              <a:rPr lang="en-GB" sz="2400" dirty="0" smtClean="0"/>
              <a:t>“I teach astronomy and organise events as well as delivering workshops </a:t>
            </a:r>
            <a:r>
              <a:rPr lang="en-GB" sz="2400" dirty="0"/>
              <a:t>at science festivals…and more</a:t>
            </a:r>
            <a:r>
              <a:rPr lang="en-GB" sz="2400" dirty="0" smtClean="0"/>
              <a:t>!”</a:t>
            </a:r>
            <a:endParaRPr lang="en-GB" sz="2400" dirty="0"/>
          </a:p>
        </p:txBody>
      </p:sp>
      <p:pic>
        <p:nvPicPr>
          <p:cNvPr id="1026" name="Picture 2" descr="C:\Users\QGNF3\AppData\Local\Microsoft\Windows\Temporary Internet Files\Content.Outlook\XABZ5A1X\chillyshei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52599"/>
            <a:ext cx="4406900" cy="2483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100" y="4445000"/>
            <a:ext cx="4406900" cy="2246769"/>
          </a:xfrm>
          <a:prstGeom prst="rect">
            <a:avLst/>
          </a:prstGeom>
          <a:noFill/>
        </p:spPr>
        <p:txBody>
          <a:bodyPr wrap="square" rtlCol="0">
            <a:spAutoFit/>
          </a:bodyPr>
          <a:lstStyle/>
          <a:p>
            <a:r>
              <a:rPr lang="en-GB" sz="2000" b="1" dirty="0" smtClean="0"/>
              <a:t>Education, Outreach &amp; Diversity Officer</a:t>
            </a:r>
          </a:p>
          <a:p>
            <a:endParaRPr lang="en-GB" sz="2000" b="1" dirty="0"/>
          </a:p>
          <a:p>
            <a:r>
              <a:rPr lang="en-GB" sz="2000" b="1" dirty="0" smtClean="0"/>
              <a:t>Sheila works at the Royal Astronomical Society, London </a:t>
            </a:r>
            <a:r>
              <a:rPr lang="en-GB" sz="2000" b="1" dirty="0" smtClean="0">
                <a:hlinkClick r:id="rId4"/>
              </a:rPr>
              <a:t>www.ras.org,uk</a:t>
            </a:r>
            <a:r>
              <a:rPr lang="en-GB" sz="2000" b="1" dirty="0" smtClean="0"/>
              <a:t> </a:t>
            </a:r>
          </a:p>
          <a:p>
            <a:endParaRPr lang="en-GB" sz="2000" b="1" dirty="0"/>
          </a:p>
          <a:p>
            <a:r>
              <a:rPr lang="en-GB" sz="2000" b="1" dirty="0" smtClean="0"/>
              <a:t>Studied: A Degree in Physics &amp; </a:t>
            </a:r>
            <a:r>
              <a:rPr lang="en-GB" sz="2000" b="1" dirty="0" smtClean="0"/>
              <a:t>Astrophysics </a:t>
            </a:r>
            <a:endParaRPr lang="en-GB" sz="2000" b="1" dirty="0"/>
          </a:p>
        </p:txBody>
      </p:sp>
      <p:pic>
        <p:nvPicPr>
          <p:cNvPr id="6" name="Picture 2" descr="Z:\EE ThinkPhysics\Marketing and Communications\Think Physics Logo &amp; Brand assets\Logo assets (JPEG &amp; low-res)\Think-Physics-black-1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5160" y="5739391"/>
            <a:ext cx="1224136" cy="95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5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08" y="260648"/>
            <a:ext cx="6540500" cy="1143000"/>
          </a:xfrm>
        </p:spPr>
        <p:txBody>
          <a:bodyPr/>
          <a:lstStyle/>
          <a:p>
            <a:r>
              <a:rPr lang="en-GB" b="1" dirty="0" smtClean="0"/>
              <a:t>Space – Tim </a:t>
            </a:r>
            <a:r>
              <a:rPr lang="en-GB" b="1" dirty="0" err="1" smtClean="0"/>
              <a:t>Peake</a:t>
            </a:r>
            <a:endParaRPr lang="en-GB" b="1" dirty="0"/>
          </a:p>
        </p:txBody>
      </p:sp>
      <p:sp>
        <p:nvSpPr>
          <p:cNvPr id="4" name="TextBox 3"/>
          <p:cNvSpPr txBox="1"/>
          <p:nvPr/>
        </p:nvSpPr>
        <p:spPr>
          <a:xfrm>
            <a:off x="165100" y="4445000"/>
            <a:ext cx="4597400" cy="2554545"/>
          </a:xfrm>
          <a:prstGeom prst="rect">
            <a:avLst/>
          </a:prstGeom>
          <a:noFill/>
        </p:spPr>
        <p:txBody>
          <a:bodyPr wrap="square" rtlCol="0">
            <a:spAutoFit/>
          </a:bodyPr>
          <a:lstStyle/>
          <a:p>
            <a:r>
              <a:rPr lang="en-GB" sz="2000" b="1" dirty="0" smtClean="0"/>
              <a:t>European Space Agency (ESA) Astronaut</a:t>
            </a:r>
          </a:p>
          <a:p>
            <a:r>
              <a:rPr lang="en-GB" sz="2000" b="1" dirty="0" smtClean="0">
                <a:hlinkClick r:id="rId3"/>
              </a:rPr>
              <a:t>www.esa.int</a:t>
            </a:r>
            <a:r>
              <a:rPr lang="en-GB" sz="2000" b="1" dirty="0" smtClean="0"/>
              <a:t>   </a:t>
            </a:r>
          </a:p>
          <a:p>
            <a:endParaRPr lang="en-GB" sz="2000" b="1" dirty="0"/>
          </a:p>
          <a:p>
            <a:r>
              <a:rPr lang="en-GB" sz="2000" b="1" dirty="0" smtClean="0"/>
              <a:t>Education: BSc In Flight </a:t>
            </a:r>
            <a:r>
              <a:rPr lang="en-GB" sz="2000" b="1" dirty="0" smtClean="0"/>
              <a:t>Dynamics.</a:t>
            </a:r>
            <a:endParaRPr lang="en-GB" sz="2000" b="1" dirty="0" smtClean="0"/>
          </a:p>
          <a:p>
            <a:r>
              <a:rPr lang="en-GB" sz="2000" b="1" dirty="0" smtClean="0"/>
              <a:t>Before becoming an astronaut Tim was a platoon commander, helicopter pilot and instructor in the Army.</a:t>
            </a:r>
          </a:p>
          <a:p>
            <a:endParaRPr lang="en-GB" sz="2000" b="1" dirty="0"/>
          </a:p>
        </p:txBody>
      </p:sp>
      <p:sp>
        <p:nvSpPr>
          <p:cNvPr id="5" name="AutoShape 2" descr="data:image/jpeg;base64,/9j/4AAQSkZJRgABAQAAAQABAAD/2wCEAAkGBxQREhUUEBQVFBUXFBQUFBUUFRQUFBQVFBUXFhQVFhQYHCggGBolHBUUITEhJSkrLi4uFx8zODMsNygtLisBCgoKDg0OGhAQGiwkHCQtLCwvLCwsLCwtLCwsLCwsLCwvLCwsLCwsLCwsLDQsLCwsLCwsLCwsLCwsLCwsLywsLP/AABEIALYBFQMBIgACEQEDEQH/xAAcAAABBQEBAQAAAAAAAAAAAAADAQIEBQYABwj/xABEEAACAQIDBQQGCAQEBQUAAAABAgADEQQSIQUGMUFREyJhcTKBkaGxwQcUQlJictHwIzOy4UOCkvEVNHOiwhckU2OD/8QAGQEAAwEBAQAAAAAAAAAAAAAAAAECAwQF/8QALREAAgICAgECBAQHAAAAAAAAAAECEQMxEiEEQVETMrHwFCJh4VJxgZGhwdH/2gAMAwEAAhEDEQA/ALsCLaLaKBMjMS0W0WLGMS060daLABtoto60a1RQQCQCeAJAJ8owOtOtH2nWgAy060faIxA46QAbadaOUg8CD5RcsAGWnWhMsTLAAdoloS0QiAA7RI8iIRGAyJH2iWgAyJH2jSIANiRxEbaAhJlPpIpXwjHoVP8A3Cay0z2/dO+Dq/lJ9mvyjscdnk+xj/E9Rl7lmf2S1qq+v4TSS4nRDQErGmmDxAMkMto0LLG0RWwq9In/AA9TwJEllY4SlFE0iAdldGnSxQzpfw4ipHr1otototpwGAgEW0W0W0YxAItooEcBABoEzm9O7tTFujI6qFUjvXvcnwmnAme2rvZToVGplHYra5Frai/MylLi7KjCU3USpw27GNpfy8QB4Znt7CLS1w1HaCek1CoPHMD7QJBff1eVFvWwHyiU986tTSlhi3kWb4CN5b2afhcnt9DSYepW/wASmo8Ue/uIElZb8RM/Qx+PqcMPTQdXJ+F7yxoYfFn+ZVpL4JTJ97H5SbTJePjtr7/kCx+7tGrqAabfepkqfWBoZn8bsDG0daFd6g6ZyG9hNjNpRoEek7N5hQPcI7EVlpqXchVAuSYqKhlnHrZ5k28GMpHK7sCOTqPmIenvniRxyN5rb4GM3o3gOKbKotTU9247zHqTy8pQTPk16npRxRlG5RSZrE36qD0qSHyYj9ZtqTZlB4XAPtF545aezUVsq/lHwlxbZx+XjjCuKGkRpEIREIlHGDtEtCWnWgAPLEKyr2lvHh6NwzgsOQ72vQ24HzlLU36paEXtm6fhOjDztqIrK4M1mWIRM7h98qbcUa1vs2Y38tJa7L2xSxFxTzAjiGUg+3h74KSBwku2iZaVO9VLNhao/A39JlyRIW2UvRcfhMolbPBsAf4iec1AEylDR18GHxmrE0ibwHHhBwgEbLLYrjSNQwloiCWhMRxOjyJ0sR7ABFAi2i2nnnMcBFtFtFAjGIBFAjgIoEAOAlBiN0KVWq9WqzsWN8oIUDw01mh4C5mSx+/tNbijTZz1bur+sqMHPSKjNw0y7wm7uGp+jRW/VhmPtMl4jE0qI77JTHiQvunmuP3vxNXQP2Y6Uxb/ALuMr8Bga2LqZUu7HizEkAdWYzZePXbJlNvbN5i986IOWir1mJsAosCfM6n2S42Z27jPXCpfhTXW35mPE+Ujbu7s08IL+nUI1cjh4KOQk7a+1KeGTPUP5VHpMegEzm46iEYuTpC7QxiUEL1TlUe0noBzM8y3h2++Kb7tMHup826mC23tipinzObAeig4KPmfGQKNFnYKgLMdAALk+qc8pXo9bx/GWNcpb+gOWmxdg1cUe4LLzdvRHl1PgJptgbkcHxfmKQ/8z8hNrTpBQFUAAaAAWA9UcYe5GbzFHqHbPGMXhDSqtTbir5fPXjPYFGg8hMHvvgcuLRxwqZf9SkA+6039pUejDyp84wYIiNtCkRpEo4xlpid6d4i+alhyCouGYEXYjkp6X9vx1G8TFcLXK8eye3snmuxtmNlLgXFtR++MibpHR48OTKHF0mvrfj+9esCcMePt8JpquzyNChN9RoQR6o3CbGcsDb3cfVM1k6Ol4XZW4Wk62PEW5AajqJKo4kghkJUjUEE3FuNxxl7V2HVIvbL0A1Pje8zO0EqUmKsCbHmvD1yVLkypQ4r9D0zdra31mn3rZ10a3A9GEsMel6bjwM87+j/aJXFdmTpUVh/mUZh7gw9c9JxA7reR+E6Fo87IkpdHzvXGWow6Ofc01ajQTM7YTLXqj/7H+Jmkwxuo8h8JtE0hseRG5YSNEs0EtHLFAjzLQhl7To9hEliPYQI4CKBFAnnnMIBHCdaOAjGIBHARQI4CAETatTJQqt0pufcZ4tPXt76mXB1fFQo/zECZndfcovapihZeK0+Z/N0HhOnDJRi2yWU27e7FTFnN6FK+rnn4KOZ8Z6fszZlPDoEpLlHM82PUnmZLpUwoAUAACwA0AEpN5t40wq5RZqpHdXp4t4TLJlct6LhjlN0thtv7cp4RLtq59BBxPieg8Z5btTaNTEOXqm55Dko6Aco6o1XFVb96pUY8Bqf7CbXd/cdVs+KszcRTHoj8x+18JztuWj1Ixx+NG5fMZbYW7dXFG6jJT5uw0/yj7Rno2xdg0sKP4a3bm7asfXyHgJahQo0sAB5AASNg8WKxJp/ywSM/3yOOXw8ZaikcebyJ5f0Qe0zKbe7TaAoIe4qOD+KpYH3WI9sm747Y+q0DlP8AEe6p4dW9U853VrZcZRJ5vY/5gR851YsdxcmcjZvd8MD2iUmA1StTP+VmCn4j2S7IhK1IMCDwiETnNHK4pewEiJaFIjSIEFdtv/l63/Sqf0GZfZVlVR+EX9k0+8Sk4Wvbj2T/ANJmObFZFuXVLXtcXJtMcytUd/htK2aBKAOtv38pJwtOwvbSZzZW1jUYL11DC+U2/ZnYzGVc+RCdCBpzvOXg7o7uaqzUVGAHjMbvPTzLe3XWHwG2xUut3uDlOYaE+fCHxahlIccvbFxcX2NNSXRkN0KeXHUC3AswB8SjAe+w9c9bcaHyM8iw9JhWXs/suGF9LWYEC956/O6ErPJ8iHFo+f8AelLYusPx/EAy32eb00P4RIe/VPLjavjlPu/tJWxjekvrHsM3iKGyZFyRwEdkmqNBqiPtEyx68espAIqX5zoXznTQR62BFAigRwE885RAI4CKBHARAIBHARQI4CMBjUg3pAGxBF+o4GFAigTLbf3gdmOHwQL1DozrqE62PC/jyibNMeNzdIdvVvSuHBp0rNV58wnifHwmV2Nu3XxrdpUJVCbmo3pN+Uc/PhNRsDctaZFTEntKnHLxQHx+8fOa5Vtwk03s6vjxwrji37lbsjYtLDLlpLY82OrN5mSsZiUooXqMFUcSf3qZG25tqnhEzVDdj6KD0m/QeM88eviNqVwvAXuAPQprzY9TG5JdIjFgll/PN1H1Zf08XU2pVKJmp4VT3zwap0Unx6dJsAq0k5KiL5BVURuy9nJh6a06YsAPWTzJ8ZkvpG23lUYamdWsaluS8l9c0xwcnRjmyJ9R6itGN3m2ucVXZ/sju0x0UfM8ZAwFTJVpt910b2MDB2iET1VFJUc57qRBsJ2zqmejTb71ND7VEIwnlPplgCI0iGIjCIgIuLpZkdeqsPaCJicPhlc+ipJFjmF9OnlN9aYU1MlRwOTsB6mImOZdHf4VW0x9GgBVVVAUAcFFhJlBBmKtyMpK2Mq06naJZ9LEHQjqR1ElYBXc5qj8bmwFrX4WM5ZRez0U18pdCgBpb1aW+Eptr1ACRpw5dZOfEsBlJvYaHwlHjnF7tw58/dJjHsLpBtm7PCrZx3mAIPrBOnI8JtEFgJSbJq06rAIQxFqjcdBwUWPlw8DL0CdeFPts83zZptRR4l9JCWxreKKfeRG7v/yfJjJn0qUrYsHqnwP95A3YbuMOjfKdcDnhstVENaNIjyJqjehjCKoMI3CcOEtCaHgiJEUmdLsR68BHATgI8CeccggEeBOAjwIAIBHcOMcFiPRDcdR05Hz6wApsYKuK7lImlR4PV+246UxyH4pYbL2VSw65aShep4sx6k85PVY4LAtzdcVoaFlPvDtWpRW1Ck9RzwIVii+JI4+UvAseFgKDSdtWeL4nB4mvUvUSqzsbXZWHHgOFgJ6buxsFcJStxqNrUbqeg8BL0LFyyYwp2dOfy5ZYqKVIrNt7SXDUWqvyHdH3mPATxbGYhqrs7m7MSSfEz3qpRDekAfMAyO+y6J40qZ80X9J1Ycqx+hxtWeD2iZZ7jU3ewx40KX+gSNU3Uwh/wE9Vx8DN/wAVH2FTI+6FXPg6J6Ll/wBJI+UtWE7A4BKCZKS5VBJAuTx1PGEZZxzdybRRHKxpEOVgyJIASJk95cHlqhhoKgtcDg6/qPgZryJE2jghWplG58D91hwIikuSo1w5OEkzzpaLq5tU0/EoPH2SbToO4t2un4EUfG8UDKxWoLMGKt5iWS5VHAW8JxTk10e2kmrILUxRQ95mJ0Ba3WV1CzvqLhRf9P34R208eC+VdTwAHXrJmBweRbcWOrHx/SHaVk+tFru5RF6j21JVfUBcfEy7tMxU2oMErO6s6kqtlto1ibm/LW3PlJ2728IxRZWXs34qt73XztxE68Kcsdo8ryotZWeffS7TtXpnqGH9Mot1T6Y8Vmp+mKnrSbxI9o/tMpuke84/Cp983iRj2jRqI4prH5I9ltNUzr4gSscg0hcukQcJaJaEydJ0cs6XZFHrYEcTYE9BeKBIu16uShVbojfCeccqVuiFu3to4vOcmUIwAN7392kvQJmPo8oWwxb71Rj7LD5TVAQWjTPFRyNR0VeD20lTEPQVWzILltMvL184WptimuIXDkNnYXFh3eBOp9UoNylz4nFVPxWHrY/oI1ay/wDFajuQFp0zcngLKB8zJ5G7wR5yj7Rv+ps6jhVLMQABck8AJH2XtKniATRJYA2vlIF/AnjM6BU2o/OnhFPk1Uj5TYYXCrTUIgCqBYASk7MZ4441T+b6fuOCyPjcfSoC9aolMcs7Bb+2Tgs803Zw1HGY/FHH2eqrlaVOoe6FBI0U8eA9soxSN/gNo0a+tGqlTrkYNb2STUqqujMqk8ASBf2yFs3dfDYeqa1CktNypQ5dBYkH0eHKZDf3Apidp4GhUF0ZWzAGxsSSdRw9GAG9Rlb0SD5EGOyzz/evculgaDYnBVKlCpSs38wkMLgW1my3f2ia2DpV6tlLUg7ngNBqfLS8B0TSsYVnnu6+8tSrtJmqZhRxIZKF/R/hHu299/Ez0erZQSdABck8gOMGJojssGVmMO2sZtGoy7Py0aCHKa7i5Y/hB+Hvhm3d2lT71PaGduOWpTGU+F9bQCjUssGyyi322lWwuCFRGC1c1MMQARc+lYHlINLC7WKhhiMObgHVCOIvyEB0agiMKx2GV8i9pYvlGcrwzW1t4XjisBGO38wNqYr0xZgyq55FW7qkjqGyi/Q+EwdCriqmnoDhmJ4eqepb44+lQwtQ1uDAoqj0mY6iw8LXPlPPFosh43U2I8QeBkySrR2YJy41eiTszZyU7G5djxZuJP6eE0+Go2FzxMpNm087C3LjHbe28qXpU2vUtY5dRTvzY/e6CYODnJRWzqU1CNsrd5todo/Zr6Km7Hq4093x8pU4fEmm6shIIIIPQiIAAJEap3p6+LFHFBRR52TI5ytlp9JONGJw1GoNCHCuOjZWvbw1BmU3Qb+MR1Q+4iW1QB73FweIPA+qD2fhEo1RUFxoQQNRr0mMsVaDG6kjRZYuWPpMGF1IIhBTmaZ6FWAFOIVvJJSdkmqZEkRrWnSUKN500szo9RAlRveSMJVt0F/K4vLgCdVoh1KsLgixHUGcDOOEuMk/Yqdyiv1Snl5Xv4HMby32hiBSpO7GwCk+7SZcbqVqLE4PEFAfst+7H2Qw3Xr1yPrmILqDfImgP78pNvVHTKGOU+fPrfrY/wCjqgRRdz9uoSPEAW+N5TYPZAxtfF62IJyHlmzEC/h3Z6Dh8OtNAlMAACygcBKndPYb4Y1TUKkuwIy3OmvG48YnHSLj5FPJkTpuq/uRNydqGxwtYZalPRRwzKOXmJr1WZneTd56rpXwpC1lIvc2DAcDNJgS5Re1UK9u8Abi/Ox6So3pmOfhKskfXa9n/wADBZnN49xsPjG7TvUqv/yU9CSOGYc/PjL/AGhRdqTikctQqQjdGtofbMlT2rtin3XwdKqeGdXCg+JF/wBJZgiPudtDE4bGts/Fv2wCFqVQ+lYC41OtiL8eFpF3rwlWvtmjTw9Xsai0cy1MubL6ZPd59PXL7dLduuMS+Nx5XtnXKqJqKa+fkLTqOyqp201dqbCkKGVX0ylrDT3mMZFr7kYrEkLj8c1WkCCaaIKea3UiD+kraK4bDU8JSIpmrlp9BToiwYnw4D2z0Jpg9ibFONxmIxWNonIP4VCnVX7I+3lP71MAKLe+rhEweH+p16TVMK6FArgsw0zac9bGafeTH9tsqrWpfboZtOQYDN7NZaYndHBMCPq1IXBFwgBF+YImf3CoMKOIwOIVrU3dVLAgPTe40J48/bACbuDQVdn0MnNMx/MSc3vl6wmEwdTE7GLUnpPiMIWLU3pi7078iP38pYf+oWFawRazMdAopm9zEwoifSuP/Y//AKp84PBbwY21NW2e4WyDMKgOmgzWt01hfpX/AOSH/VT4GPw+/uByqDUYEKAb035DygNLrRpSsDiKi01Z3IVVBZieAAFyTO2bj6eIpipROZDexsRwNjoZ5P8AShvS9TEfVKLjsVKdplvd6lzdGbmFsNBz8o0rZNFLvbvC2LqtUNwgutFD9lfH8Rtc+ocpIXeiguHp08lR3VAL6KoIH3iSfdMzjX1y9OPnItv95plim0vY1hNx0XjbdxFW6Uz2Snjk9Ijpn4+y0dgKIRT7/XIWAwzEZsxQcBa1z46jh4R1Vqmt8re1fbrOjFjUFdESk5bZLrYnprBIhJuZHpdoeSj1mWVClbjqfAWmyVkjVSPNGSKY5CKTyHs/WVwQWQgWpnMpt++fWXmzceKndawbl0P95V5bnrrb9++D7AX0JHL5TKeJM1x5XDRqTSivStwkHY2NLnJU1IFwfvAcb+I98tLGc1OLpncpKStAck6HpzpZmehCEEaI9ZxnnD1hFjFhFjAeohVEYsKogMeohUEYkKogA9RCKIiiEURjOUR4WKoj7RjB5YhELaRdpq5psKXpt3Qfu5tC3qGvqgFEahtGm6u6sMqMyuToAU9L1QNDaAqEAU6oB9F2Syn5j1gSDU2NVUPTUqyvTS1lyKHpEWDam+YaE+EO9eq9SnlWqgB/iqwTJlyn7XEm+XgYAOobSSpfKr2GbvFCFOQkGx58DA08bRakKyFShsQwHU2873Mi7LpMlN0IrZiKujDuAlmIynxvIeJ2XUSgnYr6QoitTOnolb1F/EADcc4CLHHY+krZH7xFiQEaplvwLZQbeuCZKBz3Wn3PTugFha99RwtEoVOwaoHRznqF1dFLhg1tDl4EWtrytG7SweetRaxsSRUtwZVBZA/k1ogIG9e0BhcDUqUrISAtOwC2aobBgOVgS3qnz7iCO0BBvqpv6/7T2b6UdqrTNClbMT2lWwtplXKht4liPWTynjGO9MDUmwHG5uC3OaxfRSXViBC5Nuss8Js8DV9AASSb6AC54Anw4XJIjtnYbKNf2Ybal8gVftuE4gAC4Ivc6AsBY8O406eKhHk9i2x7urDuPTt+dVP+liD7p31M8gH8EZW/pJldU2JiAL9i5HC62f8AoJlnhVw1OklPE0XDFmNVjSYOtiSuVyL5bADu9TJ+MyuJ31dl1dSvmCPjDKLAnw/2guyw4VThcRVBLIDTzMthq1UnujQLoCL6g9RCVDlTXoJtiycr6JkqGZ9QBx4D9Ye2W/gPjI+DW7X8IbEHkOZAmyIEproIypx8ND7OPyk7Z+BeuG7PKco7qk96obXKqOF7DQEi9ja9jImUtmA0Khrg3BFvSv0tMpSTvvRoovrrYgqlCHXiDf8AUeya+gwdQy8GAImOqUytwQehvyPSXW6uJuGpt9nvL5E6++3+qY5I32b4J0+JdKkWFZZ0g6DcCPWMEeJyHmBFhFg1hVgARYVYNYVYDCLDJBLDJGAVYVRBrCrGNDwIsQRYyjp06dAAbCCaFYwTRCYF4FoZ4FoEg2jDHtIu0HZaVQpbMEcrmJC5gpIuQCQLwA8b392h9ZxDMjAZT2SDQkqhPf8Ay3JPrtzmOaiGr+AW58T+yTLCnTCjiSbak8T+kj4Uau3VrDyXT43nZDFxpFylZNUaaRmOHaU2Q3HfV0zLcKFQqUupY2NyfRFzrzjkaOvN8mJTSv0JUqKvZ9BUJ7Rc17WK1OxdLX9HtAAx14eEtlqZbgV8XQWykGqprUswa5ByggiyggjTrwiQLZQbga9V0PtGs55+Jfal9/T/AAWsleg8sXqXY0nyiwqUk7PPmysWbQXPLpq0GTdmU84I0mtxyjkLlj7TBYm9r3ueF7fKbY4cI0Q3bsn4R+f7vzg9pfy3/Ix90XDC378BOxaFqdS3EqVHjpNX8rJ9S23MwwaijBXZwSLpXpKxGndNFwSwvz6+Il/tahTdXd6WISr2dRRUalZXDIVVarg96xtZrXsBe/GZbdTGYahTH1ilmqi+XtdaK875NO0YnkSF8RLWrvDVr1D3jkanVUm6tdTSfKtl7qC+UWUA8Llp5eXFkk24t6/1r3Z6vjZsUYxUoq7Wm73t+i++g2F2NSdnxHaZ2KBjSp6182QBqdOkbBmuD3jcdF+1KnYVe+K9A0gxdRTa+ZABmCtcXv3RLXD7WVhTw1RKRYUaPYs6jvE0lvTZgQytmvlOYXPdNrgyo2TXLY/+IhQ39EuXIPZlB3iASDlFr8iOkMDnqXt99E+QsXJPH/Fr9zaMkSGY2nTcRrxCKIxRCqJynmiiFWMUQiiABFhVg1EKogARYVYJYVYDDLCrArCiMYQRYwR14xixCYl40mADWMGxj2gmiEDcwLQrQTQEDaVe8uKFHCV3Jtai9j+JlKoPWxA9ctSJkPpSv/w+pb79IHyzj52lRVtAeOl+frgsIO6D1F7fmN4ykMykH1+XMSSgtYdAB7p6MV2DHiLnnBb/AL+caagHj5cPbNBCm5/evsEIlK3GRziRy9i6mEpl24DL4nUwsA9VRa7GwkGvWUiyAm/2j+/nD1KSj0u+3K+vu5QT0tLtw6DTWJgPoPcX8IegwyjrqdfWZBov3T6x5aw9NieWgggGvVYOFsLa34XtbjYjhf4xaWHVrkjW/QX5GCqpfELqPRIIvrzIIHPh75Kw2gN+syVtu/coaaBHBj5HvD2Nce6Stn1XbF0qlZgTmVS1rXF9Cxv4nXxjCYN4pRTKTo9P7GdFpC6g9QD7ROmJ2WakCEVYs6cp5w8CEAnTogCKIVROnQAIohQJ06MY8CEEWdAaHATjOnRjEMQzp0AGGDYTp0BA2EEwnToCGGUm+dMNgcSG4di5043UXX3gTp0cdoEfP2EqZ1Jta+h87axcZjRSAJF7mw5e2dOnc5NY7K9SJ9fdwCbAHgB521J/STKWG5sb+A/U8Z06PH+btiYVqgXQCcjsTofVOnTT1ES6VQWJta3G3OVtWtnIHAfKdOikwCMLaDp+gh10H76idOlICZROnr+H+8FRHH99Z06L3GOKwLC06dM2UembCYth6Rv/AIaj2afKdOnTE6lo/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53934"/>
            <a:ext cx="4076700" cy="2678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762500" y="1653934"/>
            <a:ext cx="4305300" cy="4524315"/>
          </a:xfrm>
          <a:prstGeom prst="rect">
            <a:avLst/>
          </a:prstGeom>
          <a:noFill/>
        </p:spPr>
        <p:txBody>
          <a:bodyPr wrap="square" rtlCol="0">
            <a:spAutoFit/>
          </a:bodyPr>
          <a:lstStyle/>
          <a:p>
            <a:r>
              <a:rPr lang="en-GB" sz="2200" dirty="0" smtClean="0"/>
              <a:t>Tim is the first British citizen selected by ESA</a:t>
            </a:r>
          </a:p>
          <a:p>
            <a:endParaRPr lang="en-GB" sz="2200" dirty="0"/>
          </a:p>
          <a:p>
            <a:r>
              <a:rPr lang="en-GB" sz="2200" dirty="0" err="1"/>
              <a:t>Peake</a:t>
            </a:r>
            <a:r>
              <a:rPr lang="en-GB" sz="2200" dirty="0"/>
              <a:t> beat over 8,000 other applicants for one of the six places on the ESA's new astronaut training programme. </a:t>
            </a:r>
            <a:endParaRPr lang="en-GB" sz="2200" dirty="0" smtClean="0"/>
          </a:p>
          <a:p>
            <a:endParaRPr lang="en-GB" sz="2200" dirty="0"/>
          </a:p>
          <a:p>
            <a:r>
              <a:rPr lang="en-GB" sz="2200" dirty="0" smtClean="0"/>
              <a:t>The </a:t>
            </a:r>
            <a:r>
              <a:rPr lang="en-GB" sz="2200" dirty="0"/>
              <a:t>selection process included taking academic tests, fitness assessments and several </a:t>
            </a:r>
            <a:r>
              <a:rPr lang="en-GB" sz="2200" dirty="0" smtClean="0"/>
              <a:t>interviews</a:t>
            </a:r>
          </a:p>
          <a:p>
            <a:endParaRPr lang="en-GB" sz="2200" dirty="0"/>
          </a:p>
          <a:p>
            <a:r>
              <a:rPr lang="en-GB" sz="2200" dirty="0" smtClean="0"/>
              <a:t>Tim is also an ‘</a:t>
            </a:r>
            <a:r>
              <a:rPr lang="en-GB" sz="2200" dirty="0" smtClean="0"/>
              <a:t>Aquanaut</a:t>
            </a:r>
            <a:r>
              <a:rPr lang="en-GB" sz="2400" dirty="0" smtClean="0"/>
              <a:t>’</a:t>
            </a:r>
            <a:endParaRPr lang="en-GB" sz="2400" dirty="0"/>
          </a:p>
        </p:txBody>
      </p:sp>
      <p:pic>
        <p:nvPicPr>
          <p:cNvPr id="8" name="Picture 2" descr="Z:\EE ThinkPhysics\Marketing and Communications\Think Physics Logo &amp; Brand assets\Logo assets (JPEG &amp; low-res)\Think-Physics-black-1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5160" y="5739391"/>
            <a:ext cx="1224136" cy="95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13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70" y="136734"/>
            <a:ext cx="6807200" cy="1143000"/>
          </a:xfrm>
        </p:spPr>
        <p:txBody>
          <a:bodyPr>
            <a:normAutofit fontScale="90000"/>
          </a:bodyPr>
          <a:lstStyle/>
          <a:p>
            <a:r>
              <a:rPr lang="en-GB" b="1" dirty="0" smtClean="0"/>
              <a:t>Space –Samantha </a:t>
            </a:r>
            <a:r>
              <a:rPr lang="en-GB" b="1" dirty="0" err="1"/>
              <a:t>Cristoforetti</a:t>
            </a:r>
            <a:r>
              <a:rPr lang="en-GB" b="1" dirty="0"/>
              <a:t> </a:t>
            </a:r>
          </a:p>
        </p:txBody>
      </p:sp>
      <p:sp>
        <p:nvSpPr>
          <p:cNvPr id="4" name="TextBox 3"/>
          <p:cNvSpPr txBox="1"/>
          <p:nvPr/>
        </p:nvSpPr>
        <p:spPr>
          <a:xfrm>
            <a:off x="101600" y="3933056"/>
            <a:ext cx="4660900" cy="3477875"/>
          </a:xfrm>
          <a:prstGeom prst="rect">
            <a:avLst/>
          </a:prstGeom>
          <a:noFill/>
        </p:spPr>
        <p:txBody>
          <a:bodyPr wrap="square" rtlCol="0">
            <a:spAutoFit/>
          </a:bodyPr>
          <a:lstStyle/>
          <a:p>
            <a:r>
              <a:rPr lang="en-GB" sz="2000" b="1" dirty="0" smtClean="0"/>
              <a:t>European Space Agency (ESA) Astronaut</a:t>
            </a:r>
          </a:p>
          <a:p>
            <a:r>
              <a:rPr lang="en-GB" sz="2000" b="1" dirty="0" smtClean="0">
                <a:hlinkClick r:id="rId3"/>
              </a:rPr>
              <a:t>www.esa.int</a:t>
            </a:r>
            <a:r>
              <a:rPr lang="en-GB" sz="2000" b="1" dirty="0" smtClean="0"/>
              <a:t>   </a:t>
            </a:r>
          </a:p>
          <a:p>
            <a:endParaRPr lang="en-GB" sz="2000" b="1" dirty="0" smtClean="0"/>
          </a:p>
          <a:p>
            <a:r>
              <a:rPr lang="en-GB" sz="2000" b="1" dirty="0" smtClean="0"/>
              <a:t>Graduated from University with a Degree in Mechanical Engineering and later with a Degree in aeronautical sciences</a:t>
            </a:r>
          </a:p>
          <a:p>
            <a:endParaRPr lang="en-GB" sz="2000" b="1" dirty="0" smtClean="0"/>
          </a:p>
          <a:p>
            <a:r>
              <a:rPr lang="en-GB" sz="2000" b="1" dirty="0" smtClean="0"/>
              <a:t>Samantha </a:t>
            </a:r>
            <a:r>
              <a:rPr lang="en-GB" sz="2000" b="1" dirty="0"/>
              <a:t>is the third female in space and the first Italian female in space</a:t>
            </a:r>
          </a:p>
          <a:p>
            <a:endParaRPr lang="en-GB" sz="2000" b="1" dirty="0"/>
          </a:p>
          <a:p>
            <a:endParaRPr lang="en-GB" sz="2000" b="1" dirty="0"/>
          </a:p>
        </p:txBody>
      </p:sp>
      <p:sp>
        <p:nvSpPr>
          <p:cNvPr id="5" name="AutoShape 2" descr="data:image/jpeg;base64,/9j/4AAQSkZJRgABAQAAAQABAAD/2wCEAAkGBxQREhUUEBQVFBUXFBQUFBUUFRQUFBQVFBUXFhQVFhQYHCggGBolHBUUITEhJSkrLi4uFx8zODMsNygtLisBCgoKDg0OGhAQGiwkHCQtLCwvLCwsLCwtLCwsLCwsLCwvLCwsLCwsLCwsLDQsLCwsLCwsLCwsLCwsLCwsLywsLP/AABEIALYBFQMBIgACEQEDEQH/xAAcAAABBQEBAQAAAAAAAAAAAAADAQIEBQYABwj/xABEEAACAQIDBQQGCAQEBQUAAAABAgADEQQSIQUGMUFREyJhcTKBkaGxwQcUQlJictHwIzOy4UOCkvEVNHOiwhckU2OD/8QAGQEAAwEBAQAAAAAAAAAAAAAAAAECAwQF/8QALREAAgICAgECBAQHAAAAAAAAAAECEQMxEiEEQVETMrHwFCJh4VJxgZGhwdH/2gAMAwEAAhEDEQA/ALsCLaLaKBMjMS0W0WLGMS060daLABtoto60a1RQQCQCeAJAJ8owOtOtH2nWgAy060faIxA46QAbadaOUg8CD5RcsAGWnWhMsTLAAdoloS0QiAA7RI8iIRGAyJH2iWgAyJH2jSIANiRxEbaAhJlPpIpXwjHoVP8A3Cay0z2/dO+Dq/lJ9mvyjscdnk+xj/E9Rl7lmf2S1qq+v4TSS4nRDQErGmmDxAMkMto0LLG0RWwq9In/AA9TwJEllY4SlFE0iAdldGnSxQzpfw4ipHr1otototpwGAgEW0W0W0YxAItooEcBABoEzm9O7tTFujI6qFUjvXvcnwmnAme2rvZToVGplHYra5Frai/MylLi7KjCU3USpw27GNpfy8QB4Znt7CLS1w1HaCek1CoPHMD7QJBff1eVFvWwHyiU986tTSlhi3kWb4CN5b2afhcnt9DSYepW/wASmo8Ue/uIElZb8RM/Qx+PqcMPTQdXJ+F7yxoYfFn+ZVpL4JTJ97H5SbTJePjtr7/kCx+7tGrqAabfepkqfWBoZn8bsDG0daFd6g6ZyG9hNjNpRoEek7N5hQPcI7EVlpqXchVAuSYqKhlnHrZ5k28GMpHK7sCOTqPmIenvniRxyN5rb4GM3o3gOKbKotTU9247zHqTy8pQTPk16npRxRlG5RSZrE36qD0qSHyYj9ZtqTZlB4XAPtF545aezUVsq/lHwlxbZx+XjjCuKGkRpEIREIlHGDtEtCWnWgAPLEKyr2lvHh6NwzgsOQ72vQ24HzlLU36paEXtm6fhOjDztqIrK4M1mWIRM7h98qbcUa1vs2Y38tJa7L2xSxFxTzAjiGUg+3h74KSBwku2iZaVO9VLNhao/A39JlyRIW2UvRcfhMolbPBsAf4iec1AEylDR18GHxmrE0ibwHHhBwgEbLLYrjSNQwloiCWhMRxOjyJ0sR7ABFAi2i2nnnMcBFtFtFAjGIBFAjgIoEAOAlBiN0KVWq9WqzsWN8oIUDw01mh4C5mSx+/tNbijTZz1bur+sqMHPSKjNw0y7wm7uGp+jRW/VhmPtMl4jE0qI77JTHiQvunmuP3vxNXQP2Y6Uxb/ALuMr8Bga2LqZUu7HizEkAdWYzZePXbJlNvbN5i986IOWir1mJsAosCfM6n2S42Z27jPXCpfhTXW35mPE+Ujbu7s08IL+nUI1cjh4KOQk7a+1KeGTPUP5VHpMegEzm46iEYuTpC7QxiUEL1TlUe0noBzM8y3h2++Kb7tMHup826mC23tipinzObAeig4KPmfGQKNFnYKgLMdAALk+qc8pXo9bx/GWNcpb+gOWmxdg1cUe4LLzdvRHl1PgJptgbkcHxfmKQ/8z8hNrTpBQFUAAaAAWA9UcYe5GbzFHqHbPGMXhDSqtTbir5fPXjPYFGg8hMHvvgcuLRxwqZf9SkA+6039pUejDyp84wYIiNtCkRpEo4xlpid6d4i+alhyCouGYEXYjkp6X9vx1G8TFcLXK8eye3snmuxtmNlLgXFtR++MibpHR48OTKHF0mvrfj+9esCcMePt8JpquzyNChN9RoQR6o3CbGcsDb3cfVM1k6Ol4XZW4Wk62PEW5AajqJKo4kghkJUjUEE3FuNxxl7V2HVIvbL0A1Pje8zO0EqUmKsCbHmvD1yVLkypQ4r9D0zdra31mn3rZ10a3A9GEsMel6bjwM87+j/aJXFdmTpUVh/mUZh7gw9c9JxA7reR+E6Fo87IkpdHzvXGWow6Ofc01ajQTM7YTLXqj/7H+Jmkwxuo8h8JtE0hseRG5YSNEs0EtHLFAjzLQhl7To9hEliPYQI4CKBFAnnnMIBHCdaOAjGIBHARQI4CAETatTJQqt0pufcZ4tPXt76mXB1fFQo/zECZndfcovapihZeK0+Z/N0HhOnDJRi2yWU27e7FTFnN6FK+rnn4KOZ8Z6fszZlPDoEpLlHM82PUnmZLpUwoAUAACwA0AEpN5t40wq5RZqpHdXp4t4TLJlct6LhjlN0thtv7cp4RLtq59BBxPieg8Z5btTaNTEOXqm55Dko6Aco6o1XFVb96pUY8Bqf7CbXd/cdVs+KszcRTHoj8x+18JztuWj1Ixx+NG5fMZbYW7dXFG6jJT5uw0/yj7Rno2xdg0sKP4a3bm7asfXyHgJahQo0sAB5AASNg8WKxJp/ywSM/3yOOXw8ZaikcebyJ5f0Qe0zKbe7TaAoIe4qOD+KpYH3WI9sm747Y+q0DlP8AEe6p4dW9U853VrZcZRJ5vY/5gR851YsdxcmcjZvd8MD2iUmA1StTP+VmCn4j2S7IhK1IMCDwiETnNHK4pewEiJaFIjSIEFdtv/l63/Sqf0GZfZVlVR+EX9k0+8Sk4Wvbj2T/ANJmObFZFuXVLXtcXJtMcytUd/htK2aBKAOtv38pJwtOwvbSZzZW1jUYL11DC+U2/ZnYzGVc+RCdCBpzvOXg7o7uaqzUVGAHjMbvPTzLe3XWHwG2xUut3uDlOYaE+fCHxahlIccvbFxcX2NNSXRkN0KeXHUC3AswB8SjAe+w9c9bcaHyM8iw9JhWXs/suGF9LWYEC956/O6ErPJ8iHFo+f8AelLYusPx/EAy32eb00P4RIe/VPLjavjlPu/tJWxjekvrHsM3iKGyZFyRwEdkmqNBqiPtEyx68espAIqX5zoXznTQR62BFAigRwE885RAI4CKBHARAIBHARQI4CMBjUg3pAGxBF+o4GFAigTLbf3gdmOHwQL1DozrqE62PC/jyibNMeNzdIdvVvSuHBp0rNV58wnifHwmV2Nu3XxrdpUJVCbmo3pN+Uc/PhNRsDctaZFTEntKnHLxQHx+8fOa5Vtwk03s6vjxwrji37lbsjYtLDLlpLY82OrN5mSsZiUooXqMFUcSf3qZG25tqnhEzVDdj6KD0m/QeM88eviNqVwvAXuAPQprzY9TG5JdIjFgll/PN1H1Zf08XU2pVKJmp4VT3zwap0Unx6dJsAq0k5KiL5BVURuy9nJh6a06YsAPWTzJ8ZkvpG23lUYamdWsaluS8l9c0xwcnRjmyJ9R6itGN3m2ucVXZ/sju0x0UfM8ZAwFTJVpt910b2MDB2iET1VFJUc57qRBsJ2zqmejTb71ND7VEIwnlPplgCI0iGIjCIgIuLpZkdeqsPaCJicPhlc+ipJFjmF9OnlN9aYU1MlRwOTsB6mImOZdHf4VW0x9GgBVVVAUAcFFhJlBBmKtyMpK2Mq06naJZ9LEHQjqR1ElYBXc5qj8bmwFrX4WM5ZRez0U18pdCgBpb1aW+Eptr1ACRpw5dZOfEsBlJvYaHwlHjnF7tw58/dJjHsLpBtm7PCrZx3mAIPrBOnI8JtEFgJSbJq06rAIQxFqjcdBwUWPlw8DL0CdeFPts83zZptRR4l9JCWxreKKfeRG7v/yfJjJn0qUrYsHqnwP95A3YbuMOjfKdcDnhstVENaNIjyJqjehjCKoMI3CcOEtCaHgiJEUmdLsR68BHATgI8CeccggEeBOAjwIAIBHcOMcFiPRDcdR05Hz6wApsYKuK7lImlR4PV+246UxyH4pYbL2VSw65aShep4sx6k85PVY4LAtzdcVoaFlPvDtWpRW1Ck9RzwIVii+JI4+UvAseFgKDSdtWeL4nB4mvUvUSqzsbXZWHHgOFgJ6buxsFcJStxqNrUbqeg8BL0LFyyYwp2dOfy5ZYqKVIrNt7SXDUWqvyHdH3mPATxbGYhqrs7m7MSSfEz3qpRDekAfMAyO+y6J40qZ80X9J1Ycqx+hxtWeD2iZZ7jU3ewx40KX+gSNU3Uwh/wE9Vx8DN/wAVH2FTI+6FXPg6J6Ll/wBJI+UtWE7A4BKCZKS5VBJAuTx1PGEZZxzdybRRHKxpEOVgyJIASJk95cHlqhhoKgtcDg6/qPgZryJE2jghWplG58D91hwIikuSo1w5OEkzzpaLq5tU0/EoPH2SbToO4t2un4EUfG8UDKxWoLMGKt5iWS5VHAW8JxTk10e2kmrILUxRQ95mJ0Ba3WV1CzvqLhRf9P34R208eC+VdTwAHXrJmBweRbcWOrHx/SHaVk+tFru5RF6j21JVfUBcfEy7tMxU2oMErO6s6kqtlto1ibm/LW3PlJ2728IxRZWXs34qt73XztxE68Kcsdo8ryotZWeffS7TtXpnqGH9Mot1T6Y8Vmp+mKnrSbxI9o/tMpuke84/Cp983iRj2jRqI4prH5I9ltNUzr4gSscg0hcukQcJaJaEydJ0cs6XZFHrYEcTYE9BeKBIu16uShVbojfCeccqVuiFu3to4vOcmUIwAN7392kvQJmPo8oWwxb71Rj7LD5TVAQWjTPFRyNR0VeD20lTEPQVWzILltMvL184WptimuIXDkNnYXFh3eBOp9UoNylz4nFVPxWHrY/oI1ay/wDFajuQFp0zcngLKB8zJ5G7wR5yj7Rv+ps6jhVLMQABck8AJH2XtKniATRJYA2vlIF/AnjM6BU2o/OnhFPk1Uj5TYYXCrTUIgCqBYASk7MZ4441T+b6fuOCyPjcfSoC9aolMcs7Bb+2Tgs803Zw1HGY/FHH2eqrlaVOoe6FBI0U8eA9soxSN/gNo0a+tGqlTrkYNb2STUqqujMqk8ASBf2yFs3dfDYeqa1CktNypQ5dBYkH0eHKZDf3Apidp4GhUF0ZWzAGxsSSdRw9GAG9Rlb0SD5EGOyzz/evculgaDYnBVKlCpSs38wkMLgW1my3f2ia2DpV6tlLUg7ngNBqfLS8B0TSsYVnnu6+8tSrtJmqZhRxIZKF/R/hHu299/Ez0erZQSdABck8gOMGJojssGVmMO2sZtGoy7Py0aCHKa7i5Y/hB+Hvhm3d2lT71PaGduOWpTGU+F9bQCjUssGyyi322lWwuCFRGC1c1MMQARc+lYHlINLC7WKhhiMObgHVCOIvyEB0agiMKx2GV8i9pYvlGcrwzW1t4XjisBGO38wNqYr0xZgyq55FW7qkjqGyi/Q+EwdCriqmnoDhmJ4eqepb44+lQwtQ1uDAoqj0mY6iw8LXPlPPFosh43U2I8QeBkySrR2YJy41eiTszZyU7G5djxZuJP6eE0+Go2FzxMpNm087C3LjHbe28qXpU2vUtY5dRTvzY/e6CYODnJRWzqU1CNsrd5todo/Zr6Km7Hq4093x8pU4fEmm6shIIIIPQiIAAJEap3p6+LFHFBRR52TI5ytlp9JONGJw1GoNCHCuOjZWvbw1BmU3Qb+MR1Q+4iW1QB73FweIPA+qD2fhEo1RUFxoQQNRr0mMsVaDG6kjRZYuWPpMGF1IIhBTmaZ6FWAFOIVvJJSdkmqZEkRrWnSUKN500szo9RAlRveSMJVt0F/K4vLgCdVoh1KsLgixHUGcDOOEuMk/Yqdyiv1Snl5Xv4HMby32hiBSpO7GwCk+7SZcbqVqLE4PEFAfst+7H2Qw3Xr1yPrmILqDfImgP78pNvVHTKGOU+fPrfrY/wCjqgRRdz9uoSPEAW+N5TYPZAxtfF62IJyHlmzEC/h3Z6Dh8OtNAlMAACygcBKndPYb4Y1TUKkuwIy3OmvG48YnHSLj5FPJkTpuq/uRNydqGxwtYZalPRRwzKOXmJr1WZneTd56rpXwpC1lIvc2DAcDNJgS5Re1UK9u8Abi/Ox6So3pmOfhKskfXa9n/wADBZnN49xsPjG7TvUqv/yU9CSOGYc/PjL/AGhRdqTikctQqQjdGtofbMlT2rtin3XwdKqeGdXCg+JF/wBJZgiPudtDE4bGts/Fv2wCFqVQ+lYC41OtiL8eFpF3rwlWvtmjTw9Xsai0cy1MubL6ZPd59PXL7dLduuMS+Nx5XtnXKqJqKa+fkLTqOyqp201dqbCkKGVX0ylrDT3mMZFr7kYrEkLj8c1WkCCaaIKea3UiD+kraK4bDU8JSIpmrlp9BToiwYnw4D2z0Jpg9ibFONxmIxWNonIP4VCnVX7I+3lP71MAKLe+rhEweH+p16TVMK6FArgsw0zac9bGafeTH9tsqrWpfboZtOQYDN7NZaYndHBMCPq1IXBFwgBF+YImf3CoMKOIwOIVrU3dVLAgPTe40J48/bACbuDQVdn0MnNMx/MSc3vl6wmEwdTE7GLUnpPiMIWLU3pi7078iP38pYf+oWFawRazMdAopm9zEwoifSuP/Y//AKp84PBbwY21NW2e4WyDMKgOmgzWt01hfpX/AOSH/VT4GPw+/uByqDUYEKAb035DygNLrRpSsDiKi01Z3IVVBZieAAFyTO2bj6eIpipROZDexsRwNjoZ5P8AShvS9TEfVKLjsVKdplvd6lzdGbmFsNBz8o0rZNFLvbvC2LqtUNwgutFD9lfH8Rtc+ocpIXeiguHp08lR3VAL6KoIH3iSfdMzjX1y9OPnItv95plim0vY1hNx0XjbdxFW6Uz2Snjk9Ijpn4+y0dgKIRT7/XIWAwzEZsxQcBa1z46jh4R1Vqmt8re1fbrOjFjUFdESk5bZLrYnprBIhJuZHpdoeSj1mWVClbjqfAWmyVkjVSPNGSKY5CKTyHs/WVwQWQgWpnMpt++fWXmzceKndawbl0P95V5bnrrb9++D7AX0JHL5TKeJM1x5XDRqTSivStwkHY2NLnJU1IFwfvAcb+I98tLGc1OLpncpKStAck6HpzpZmehCEEaI9ZxnnD1hFjFhFjAeohVEYsKogMeohUEYkKogA9RCKIiiEURjOUR4WKoj7RjB5YhELaRdpq5psKXpt3Qfu5tC3qGvqgFEahtGm6u6sMqMyuToAU9L1QNDaAqEAU6oB9F2Syn5j1gSDU2NVUPTUqyvTS1lyKHpEWDam+YaE+EO9eq9SnlWqgB/iqwTJlyn7XEm+XgYAOobSSpfKr2GbvFCFOQkGx58DA08bRakKyFShsQwHU2873Mi7LpMlN0IrZiKujDuAlmIynxvIeJ2XUSgnYr6QoitTOnolb1F/EADcc4CLHHY+krZH7xFiQEaplvwLZQbeuCZKBz3Wn3PTugFha99RwtEoVOwaoHRznqF1dFLhg1tDl4EWtrytG7SweetRaxsSRUtwZVBZA/k1ogIG9e0BhcDUqUrISAtOwC2aobBgOVgS3qnz7iCO0BBvqpv6/7T2b6UdqrTNClbMT2lWwtplXKht4liPWTynjGO9MDUmwHG5uC3OaxfRSXViBC5Nuss8Js8DV9AASSb6AC54Anw4XJIjtnYbKNf2Ybal8gVftuE4gAC4Ivc6AsBY8O406eKhHk9i2x7urDuPTt+dVP+liD7p31M8gH8EZW/pJldU2JiAL9i5HC62f8AoJlnhVw1OklPE0XDFmNVjSYOtiSuVyL5bADu9TJ+MyuJ31dl1dSvmCPjDKLAnw/2guyw4VThcRVBLIDTzMthq1UnujQLoCL6g9RCVDlTXoJtiycr6JkqGZ9QBx4D9Ye2W/gPjI+DW7X8IbEHkOZAmyIEproIypx8ND7OPyk7Z+BeuG7PKco7qk96obXKqOF7DQEi9ja9jImUtmA0Khrg3BFvSv0tMpSTvvRoovrrYgqlCHXiDf8AUeya+gwdQy8GAImOqUytwQehvyPSXW6uJuGpt9nvL5E6++3+qY5I32b4J0+JdKkWFZZ0g6DcCPWMEeJyHmBFhFg1hVgARYVYNYVYDCLDJBLDJGAVYVRBrCrGNDwIsQRYyjp06dAAbCCaFYwTRCYF4FoZ4FoEg2jDHtIu0HZaVQpbMEcrmJC5gpIuQCQLwA8b392h9ZxDMjAZT2SDQkqhPf8Ay3JPrtzmOaiGr+AW58T+yTLCnTCjiSbak8T+kj4Uau3VrDyXT43nZDFxpFylZNUaaRmOHaU2Q3HfV0zLcKFQqUupY2NyfRFzrzjkaOvN8mJTSv0JUqKvZ9BUJ7Rc17WK1OxdLX9HtAAx14eEtlqZbgV8XQWykGqprUswa5ByggiyggjTrwiQLZQbga9V0PtGs55+Jfal9/T/AAWsleg8sXqXY0nyiwqUk7PPmysWbQXPLpq0GTdmU84I0mtxyjkLlj7TBYm9r3ueF7fKbY4cI0Q3bsn4R+f7vzg9pfy3/Ix90XDC378BOxaFqdS3EqVHjpNX8rJ9S23MwwaijBXZwSLpXpKxGndNFwSwvz6+Il/tahTdXd6WISr2dRRUalZXDIVVarg96xtZrXsBe/GZbdTGYahTH1ilmqi+XtdaK875NO0YnkSF8RLWrvDVr1D3jkanVUm6tdTSfKtl7qC+UWUA8Llp5eXFkk24t6/1r3Z6vjZsUYxUoq7Wm73t+i++g2F2NSdnxHaZ2KBjSp6182QBqdOkbBmuD3jcdF+1KnYVe+K9A0gxdRTa+ZABmCtcXv3RLXD7WVhTw1RKRYUaPYs6jvE0lvTZgQytmvlOYXPdNrgyo2TXLY/+IhQ39EuXIPZlB3iASDlFr8iOkMDnqXt99E+QsXJPH/Fr9zaMkSGY2nTcRrxCKIxRCqJynmiiFWMUQiiABFhVg1EKogARYVYJYVYDDLCrArCiMYQRYwR14xixCYl40mADWMGxj2gmiEDcwLQrQTQEDaVe8uKFHCV3Jtai9j+JlKoPWxA9ctSJkPpSv/w+pb79IHyzj52lRVtAeOl+frgsIO6D1F7fmN4ykMykH1+XMSSgtYdAB7p6MV2DHiLnnBb/AL+caagHj5cPbNBCm5/evsEIlK3GRziRy9i6mEpl24DL4nUwsA9VRa7GwkGvWUiyAm/2j+/nD1KSj0u+3K+vu5QT0tLtw6DTWJgPoPcX8IegwyjrqdfWZBov3T6x5aw9NieWgggGvVYOFsLa34XtbjYjhf4xaWHVrkjW/QX5GCqpfELqPRIIvrzIIHPh75Kw2gN+syVtu/coaaBHBj5HvD2Nce6Stn1XbF0qlZgTmVS1rXF9Cxv4nXxjCYN4pRTKTo9P7GdFpC6g9QD7ROmJ2WakCEVYs6cp5w8CEAnTogCKIVROnQAIohQJ06MY8CEEWdAaHATjOnRjEMQzp0AGGDYTp0BA2EEwnToCGGUm+dMNgcSG4di5043UXX3gTp0cdoEfP2EqZ1Jta+h87axcZjRSAJF7mw5e2dOnc5NY7K9SJ9fdwCbAHgB521J/STKWG5sb+A/U8Z06PH+btiYVqgXQCcjsTofVOnTT1ES6VQWJta3G3OVtWtnIHAfKdOikwCMLaDp+gh10H76idOlICZROnr+H+8FRHH99Z06L3GOKwLC06dM2UembCYth6Rv/AIaj2afKdOnTE6lo/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268760"/>
            <a:ext cx="4346427" cy="2451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13490" y="1242258"/>
            <a:ext cx="3978990" cy="4339650"/>
          </a:xfrm>
          <a:prstGeom prst="rect">
            <a:avLst/>
          </a:prstGeom>
          <a:noFill/>
        </p:spPr>
        <p:txBody>
          <a:bodyPr wrap="square" rtlCol="0">
            <a:spAutoFit/>
          </a:bodyPr>
          <a:lstStyle/>
          <a:p>
            <a:r>
              <a:rPr lang="en-GB" sz="2000" b="1" dirty="0" smtClean="0"/>
              <a:t>She is also one of the first women to be lieutenant and flight commander in the Italian air force.</a:t>
            </a:r>
          </a:p>
          <a:p>
            <a:endParaRPr lang="en-GB" sz="2000" b="1" dirty="0" smtClean="0"/>
          </a:p>
          <a:p>
            <a:r>
              <a:rPr lang="en-GB" sz="2000" b="1" dirty="0" smtClean="0"/>
              <a:t>Sam was selected to be an </a:t>
            </a:r>
            <a:r>
              <a:rPr lang="en-GB" sz="2000" b="1" dirty="0" smtClean="0"/>
              <a:t>astronaut in </a:t>
            </a:r>
            <a:r>
              <a:rPr lang="en-GB" sz="2000" b="1" dirty="0" smtClean="0"/>
              <a:t>May 2009</a:t>
            </a:r>
          </a:p>
          <a:p>
            <a:endParaRPr lang="en-GB" sz="2000" b="1" dirty="0" smtClean="0"/>
          </a:p>
          <a:p>
            <a:r>
              <a:rPr lang="en-GB" sz="2000" b="1" dirty="0" smtClean="0"/>
              <a:t>She has now been on </a:t>
            </a:r>
            <a:r>
              <a:rPr lang="en-GB" sz="2000" b="1" dirty="0" smtClean="0"/>
              <a:t>three </a:t>
            </a:r>
            <a:r>
              <a:rPr lang="en-GB" sz="2000" b="1" dirty="0" smtClean="0"/>
              <a:t>space </a:t>
            </a:r>
            <a:r>
              <a:rPr lang="en-GB" sz="2000" b="1" dirty="0" smtClean="0"/>
              <a:t>missions.</a:t>
            </a:r>
          </a:p>
          <a:p>
            <a:endParaRPr lang="en-GB" sz="2000" b="1" dirty="0" smtClean="0"/>
          </a:p>
          <a:p>
            <a:r>
              <a:rPr lang="en-GB" b="1" dirty="0" smtClean="0"/>
              <a:t>Tweet Sam by following her </a:t>
            </a:r>
            <a:r>
              <a:rPr lang="en-GB" b="1" dirty="0" smtClean="0">
                <a:solidFill>
                  <a:srgbClr val="00B0F0"/>
                </a:solidFill>
              </a:rPr>
              <a:t>@</a:t>
            </a:r>
            <a:r>
              <a:rPr lang="en-GB" b="1" dirty="0" err="1" smtClean="0">
                <a:solidFill>
                  <a:srgbClr val="00B0F0"/>
                </a:solidFill>
              </a:rPr>
              <a:t>AstroSamantha</a:t>
            </a:r>
            <a:r>
              <a:rPr lang="en-GB" b="1" dirty="0" smtClean="0">
                <a:solidFill>
                  <a:srgbClr val="00B0F0"/>
                </a:solidFill>
              </a:rPr>
              <a:t> </a:t>
            </a:r>
            <a:r>
              <a:rPr lang="en-GB" b="1" dirty="0" smtClean="0"/>
              <a:t>or by following </a:t>
            </a:r>
            <a:r>
              <a:rPr lang="en-GB" b="1" dirty="0" smtClean="0">
                <a:solidFill>
                  <a:srgbClr val="00B0F0"/>
                </a:solidFill>
              </a:rPr>
              <a:t>@</a:t>
            </a:r>
            <a:r>
              <a:rPr lang="en-GB" b="1" dirty="0" err="1" smtClean="0">
                <a:solidFill>
                  <a:srgbClr val="00B0F0"/>
                </a:solidFill>
              </a:rPr>
              <a:t>esa</a:t>
            </a:r>
            <a:endParaRPr lang="en-GB" b="1" dirty="0" smtClean="0">
              <a:solidFill>
                <a:srgbClr val="00B0F0"/>
              </a:solidFill>
            </a:endParaRPr>
          </a:p>
          <a:p>
            <a:endParaRPr lang="en-GB" sz="2000" b="1" dirty="0" smtClean="0"/>
          </a:p>
          <a:p>
            <a:r>
              <a:rPr lang="en-GB" sz="2000" b="1" dirty="0" smtClean="0"/>
              <a:t> </a:t>
            </a:r>
            <a:endParaRPr lang="en-GB" sz="2000" b="1" dirty="0"/>
          </a:p>
        </p:txBody>
      </p:sp>
      <p:pic>
        <p:nvPicPr>
          <p:cNvPr id="7" name="Picture 2" descr="Z:\EE ThinkPhysics\Marketing and Communications\Think Physics Logo &amp; Brand assets\Logo assets (JPEG &amp; low-res)\Think-Physics-black-1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5160" y="5739391"/>
            <a:ext cx="1224136" cy="95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02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91" y="260648"/>
            <a:ext cx="6807200" cy="1143000"/>
          </a:xfrm>
        </p:spPr>
        <p:txBody>
          <a:bodyPr>
            <a:normAutofit/>
          </a:bodyPr>
          <a:lstStyle/>
          <a:p>
            <a:r>
              <a:rPr lang="en-GB" b="1" dirty="0" smtClean="0"/>
              <a:t>Space – Craig Clark MBE</a:t>
            </a:r>
            <a:endParaRPr lang="en-GB" b="1" dirty="0"/>
          </a:p>
        </p:txBody>
      </p:sp>
      <p:sp>
        <p:nvSpPr>
          <p:cNvPr id="4" name="TextBox 3"/>
          <p:cNvSpPr txBox="1"/>
          <p:nvPr/>
        </p:nvSpPr>
        <p:spPr>
          <a:xfrm>
            <a:off x="101600" y="4444999"/>
            <a:ext cx="4660900" cy="1938992"/>
          </a:xfrm>
          <a:prstGeom prst="rect">
            <a:avLst/>
          </a:prstGeom>
          <a:noFill/>
        </p:spPr>
        <p:txBody>
          <a:bodyPr wrap="square" rtlCol="0">
            <a:spAutoFit/>
          </a:bodyPr>
          <a:lstStyle/>
          <a:p>
            <a:r>
              <a:rPr lang="en-GB" sz="2000" b="1" dirty="0" smtClean="0"/>
              <a:t>Craig is the founder of a company called Clyde Space </a:t>
            </a:r>
            <a:r>
              <a:rPr lang="en-GB" sz="2000" b="1" dirty="0" smtClean="0">
                <a:hlinkClick r:id="rId3"/>
              </a:rPr>
              <a:t>www.clydespace.com</a:t>
            </a:r>
            <a:r>
              <a:rPr lang="en-GB" sz="2000" b="1" dirty="0" smtClean="0"/>
              <a:t> </a:t>
            </a:r>
          </a:p>
          <a:p>
            <a:endParaRPr lang="en-GB" sz="2000" b="1" dirty="0" smtClean="0"/>
          </a:p>
          <a:p>
            <a:r>
              <a:rPr lang="en-GB" sz="2000" b="1" dirty="0" smtClean="0"/>
              <a:t>Graduated </a:t>
            </a:r>
            <a:r>
              <a:rPr lang="en-GB" sz="2000" b="1" dirty="0" smtClean="0"/>
              <a:t>with </a:t>
            </a:r>
            <a:r>
              <a:rPr lang="en-GB" sz="2000" b="1" dirty="0" smtClean="0"/>
              <a:t>a </a:t>
            </a:r>
            <a:r>
              <a:rPr lang="en-GB" sz="2000" b="1" dirty="0"/>
              <a:t>Degree in Power Engineering </a:t>
            </a:r>
            <a:r>
              <a:rPr lang="en-GB" sz="2000" b="1" dirty="0" smtClean="0"/>
              <a:t>and </a:t>
            </a:r>
            <a:r>
              <a:rPr lang="en-GB" sz="2000" b="1" dirty="0" smtClean="0"/>
              <a:t>went on to study Satellite Technology</a:t>
            </a:r>
            <a:endParaRPr lang="en-GB" sz="2000" b="1" dirty="0"/>
          </a:p>
        </p:txBody>
      </p:sp>
      <p:sp>
        <p:nvSpPr>
          <p:cNvPr id="5" name="AutoShape 2" descr="data:image/jpeg;base64,/9j/4AAQSkZJRgABAQAAAQABAAD/2wCEAAkGBxQREhUUEBQVFBUXFBQUFBUUFRQUFBQVFBUXFhQVFhQYHCggGBolHBUUITEhJSkrLi4uFx8zODMsNygtLisBCgoKDg0OGhAQGiwkHCQtLCwvLCwsLCwtLCwsLCwsLCwvLCwsLCwsLCwsLDQsLCwsLCwsLCwsLCwsLCwsLywsLP/AABEIALYBFQMBIgACEQEDEQH/xAAcAAABBQEBAQAAAAAAAAAAAAADAQIEBQYABwj/xABEEAACAQIDBQQGCAQEBQUAAAABAgADEQQSIQUGMUFREyJhcTKBkaGxwQcUQlJictHwIzOy4UOCkvEVNHOiwhckU2OD/8QAGQEAAwEBAQAAAAAAAAAAAAAAAAECAwQF/8QALREAAgICAgECBAQHAAAAAAAAAAECEQMxEiEEQVETMrHwFCJh4VJxgZGhwdH/2gAMAwEAAhEDEQA/ALsCLaLaKBMjMS0W0WLGMS060daLABtoto60a1RQQCQCeAJAJ8owOtOtH2nWgAy060faIxA46QAbadaOUg8CD5RcsAGWnWhMsTLAAdoloS0QiAA7RI8iIRGAyJH2iWgAyJH2jSIANiRxEbaAhJlPpIpXwjHoVP8A3Cay0z2/dO+Dq/lJ9mvyjscdnk+xj/E9Rl7lmf2S1qq+v4TSS4nRDQErGmmDxAMkMto0LLG0RWwq9In/AA9TwJEllY4SlFE0iAdldGnSxQzpfw4ipHr1otototpwGAgEW0W0W0YxAItooEcBABoEzm9O7tTFujI6qFUjvXvcnwmnAme2rvZToVGplHYra5Frai/MylLi7KjCU3USpw27GNpfy8QB4Znt7CLS1w1HaCek1CoPHMD7QJBff1eVFvWwHyiU986tTSlhi3kWb4CN5b2afhcnt9DSYepW/wASmo8Ue/uIElZb8RM/Qx+PqcMPTQdXJ+F7yxoYfFn+ZVpL4JTJ97H5SbTJePjtr7/kCx+7tGrqAabfepkqfWBoZn8bsDG0daFd6g6ZyG9hNjNpRoEek7N5hQPcI7EVlpqXchVAuSYqKhlnHrZ5k28GMpHK7sCOTqPmIenvniRxyN5rb4GM3o3gOKbKotTU9247zHqTy8pQTPk16npRxRlG5RSZrE36qD0qSHyYj9ZtqTZlB4XAPtF545aezUVsq/lHwlxbZx+XjjCuKGkRpEIREIlHGDtEtCWnWgAPLEKyr2lvHh6NwzgsOQ72vQ24HzlLU36paEXtm6fhOjDztqIrK4M1mWIRM7h98qbcUa1vs2Y38tJa7L2xSxFxTzAjiGUg+3h74KSBwku2iZaVO9VLNhao/A39JlyRIW2UvRcfhMolbPBsAf4iec1AEylDR18GHxmrE0ibwHHhBwgEbLLYrjSNQwloiCWhMRxOjyJ0sR7ABFAi2i2nnnMcBFtFtFAjGIBFAjgIoEAOAlBiN0KVWq9WqzsWN8oIUDw01mh4C5mSx+/tNbijTZz1bur+sqMHPSKjNw0y7wm7uGp+jRW/VhmPtMl4jE0qI77JTHiQvunmuP3vxNXQP2Y6Uxb/ALuMr8Bga2LqZUu7HizEkAdWYzZePXbJlNvbN5i986IOWir1mJsAosCfM6n2S42Z27jPXCpfhTXW35mPE+Ujbu7s08IL+nUI1cjh4KOQk7a+1KeGTPUP5VHpMegEzm46iEYuTpC7QxiUEL1TlUe0noBzM8y3h2++Kb7tMHup826mC23tipinzObAeig4KPmfGQKNFnYKgLMdAALk+qc8pXo9bx/GWNcpb+gOWmxdg1cUe4LLzdvRHl1PgJptgbkcHxfmKQ/8z8hNrTpBQFUAAaAAWA9UcYe5GbzFHqHbPGMXhDSqtTbir5fPXjPYFGg8hMHvvgcuLRxwqZf9SkA+6039pUejDyp84wYIiNtCkRpEo4xlpid6d4i+alhyCouGYEXYjkp6X9vx1G8TFcLXK8eye3snmuxtmNlLgXFtR++MibpHR48OTKHF0mvrfj+9esCcMePt8JpquzyNChN9RoQR6o3CbGcsDb3cfVM1k6Ol4XZW4Wk62PEW5AajqJKo4kghkJUjUEE3FuNxxl7V2HVIvbL0A1Pje8zO0EqUmKsCbHmvD1yVLkypQ4r9D0zdra31mn3rZ10a3A9GEsMel6bjwM87+j/aJXFdmTpUVh/mUZh7gw9c9JxA7reR+E6Fo87IkpdHzvXGWow6Ofc01ajQTM7YTLXqj/7H+Jmkwxuo8h8JtE0hseRG5YSNEs0EtHLFAjzLQhl7To9hEliPYQI4CKBFAnnnMIBHCdaOAjGIBHARQI4CAETatTJQqt0pufcZ4tPXt76mXB1fFQo/zECZndfcovapihZeK0+Z/N0HhOnDJRi2yWU27e7FTFnN6FK+rnn4KOZ8Z6fszZlPDoEpLlHM82PUnmZLpUwoAUAACwA0AEpN5t40wq5RZqpHdXp4t4TLJlct6LhjlN0thtv7cp4RLtq59BBxPieg8Z5btTaNTEOXqm55Dko6Aco6o1XFVb96pUY8Bqf7CbXd/cdVs+KszcRTHoj8x+18JztuWj1Ixx+NG5fMZbYW7dXFG6jJT5uw0/yj7Rno2xdg0sKP4a3bm7asfXyHgJahQo0sAB5AASNg8WKxJp/ywSM/3yOOXw8ZaikcebyJ5f0Qe0zKbe7TaAoIe4qOD+KpYH3WI9sm747Y+q0DlP8AEe6p4dW9U853VrZcZRJ5vY/5gR851YsdxcmcjZvd8MD2iUmA1StTP+VmCn4j2S7IhK1IMCDwiETnNHK4pewEiJaFIjSIEFdtv/l63/Sqf0GZfZVlVR+EX9k0+8Sk4Wvbj2T/ANJmObFZFuXVLXtcXJtMcytUd/htK2aBKAOtv38pJwtOwvbSZzZW1jUYL11DC+U2/ZnYzGVc+RCdCBpzvOXg7o7uaqzUVGAHjMbvPTzLe3XWHwG2xUut3uDlOYaE+fCHxahlIccvbFxcX2NNSXRkN0KeXHUC3AswB8SjAe+w9c9bcaHyM8iw9JhWXs/suGF9LWYEC956/O6ErPJ8iHFo+f8AelLYusPx/EAy32eb00P4RIe/VPLjavjlPu/tJWxjekvrHsM3iKGyZFyRwEdkmqNBqiPtEyx68espAIqX5zoXznTQR62BFAigRwE885RAI4CKBHARAIBHARQI4CMBjUg3pAGxBF+o4GFAigTLbf3gdmOHwQL1DozrqE62PC/jyibNMeNzdIdvVvSuHBp0rNV58wnifHwmV2Nu3XxrdpUJVCbmo3pN+Uc/PhNRsDctaZFTEntKnHLxQHx+8fOa5Vtwk03s6vjxwrji37lbsjYtLDLlpLY82OrN5mSsZiUooXqMFUcSf3qZG25tqnhEzVDdj6KD0m/QeM88eviNqVwvAXuAPQprzY9TG5JdIjFgll/PN1H1Zf08XU2pVKJmp4VT3zwap0Unx6dJsAq0k5KiL5BVURuy9nJh6a06YsAPWTzJ8ZkvpG23lUYamdWsaluS8l9c0xwcnRjmyJ9R6itGN3m2ucVXZ/sju0x0UfM8ZAwFTJVpt910b2MDB2iET1VFJUc57qRBsJ2zqmejTb71ND7VEIwnlPplgCI0iGIjCIgIuLpZkdeqsPaCJicPhlc+ipJFjmF9OnlN9aYU1MlRwOTsB6mImOZdHf4VW0x9GgBVVVAUAcFFhJlBBmKtyMpK2Mq06naJZ9LEHQjqR1ElYBXc5qj8bmwFrX4WM5ZRez0U18pdCgBpb1aW+Eptr1ACRpw5dZOfEsBlJvYaHwlHjnF7tw58/dJjHsLpBtm7PCrZx3mAIPrBOnI8JtEFgJSbJq06rAIQxFqjcdBwUWPlw8DL0CdeFPts83zZptRR4l9JCWxreKKfeRG7v/yfJjJn0qUrYsHqnwP95A3YbuMOjfKdcDnhstVENaNIjyJqjehjCKoMI3CcOEtCaHgiJEUmdLsR68BHATgI8CeccggEeBOAjwIAIBHcOMcFiPRDcdR05Hz6wApsYKuK7lImlR4PV+246UxyH4pYbL2VSw65aShep4sx6k85PVY4LAtzdcVoaFlPvDtWpRW1Ck9RzwIVii+JI4+UvAseFgKDSdtWeL4nB4mvUvUSqzsbXZWHHgOFgJ6buxsFcJStxqNrUbqeg8BL0LFyyYwp2dOfy5ZYqKVIrNt7SXDUWqvyHdH3mPATxbGYhqrs7m7MSSfEz3qpRDekAfMAyO+y6J40qZ80X9J1Ycqx+hxtWeD2iZZ7jU3ewx40KX+gSNU3Uwh/wE9Vx8DN/wAVH2FTI+6FXPg6J6Ll/wBJI+UtWE7A4BKCZKS5VBJAuTx1PGEZZxzdybRRHKxpEOVgyJIASJk95cHlqhhoKgtcDg6/qPgZryJE2jghWplG58D91hwIikuSo1w5OEkzzpaLq5tU0/EoPH2SbToO4t2un4EUfG8UDKxWoLMGKt5iWS5VHAW8JxTk10e2kmrILUxRQ95mJ0Ba3WV1CzvqLhRf9P34R208eC+VdTwAHXrJmBweRbcWOrHx/SHaVk+tFru5RF6j21JVfUBcfEy7tMxU2oMErO6s6kqtlto1ibm/LW3PlJ2728IxRZWXs34qt73XztxE68Kcsdo8ryotZWeffS7TtXpnqGH9Mot1T6Y8Vmp+mKnrSbxI9o/tMpuke84/Cp983iRj2jRqI4prH5I9ltNUzr4gSscg0hcukQcJaJaEydJ0cs6XZFHrYEcTYE9BeKBIu16uShVbojfCeccqVuiFu3to4vOcmUIwAN7392kvQJmPo8oWwxb71Rj7LD5TVAQWjTPFRyNR0VeD20lTEPQVWzILltMvL184WptimuIXDkNnYXFh3eBOp9UoNylz4nFVPxWHrY/oI1ay/wDFajuQFp0zcngLKB8zJ5G7wR5yj7Rv+ps6jhVLMQABck8AJH2XtKniATRJYA2vlIF/AnjM6BU2o/OnhFPk1Uj5TYYXCrTUIgCqBYASk7MZ4441T+b6fuOCyPjcfSoC9aolMcs7Bb+2Tgs803Zw1HGY/FHH2eqrlaVOoe6FBI0U8eA9soxSN/gNo0a+tGqlTrkYNb2STUqqujMqk8ASBf2yFs3dfDYeqa1CktNypQ5dBYkH0eHKZDf3Apidp4GhUF0ZWzAGxsSSdRw9GAG9Rlb0SD5EGOyzz/evculgaDYnBVKlCpSs38wkMLgW1my3f2ia2DpV6tlLUg7ngNBqfLS8B0TSsYVnnu6+8tSrtJmqZhRxIZKF/R/hHu299/Ez0erZQSdABck8gOMGJojssGVmMO2sZtGoy7Py0aCHKa7i5Y/hB+Hvhm3d2lT71PaGduOWpTGU+F9bQCjUssGyyi322lWwuCFRGC1c1MMQARc+lYHlINLC7WKhhiMObgHVCOIvyEB0agiMKx2GV8i9pYvlGcrwzW1t4XjisBGO38wNqYr0xZgyq55FW7qkjqGyi/Q+EwdCriqmnoDhmJ4eqepb44+lQwtQ1uDAoqj0mY6iw8LXPlPPFosh43U2I8QeBkySrR2YJy41eiTszZyU7G5djxZuJP6eE0+Go2FzxMpNm087C3LjHbe28qXpU2vUtY5dRTvzY/e6CYODnJRWzqU1CNsrd5todo/Zr6Km7Hq4093x8pU4fEmm6shIIIIPQiIAAJEap3p6+LFHFBRR52TI5ytlp9JONGJw1GoNCHCuOjZWvbw1BmU3Qb+MR1Q+4iW1QB73FweIPA+qD2fhEo1RUFxoQQNRr0mMsVaDG6kjRZYuWPpMGF1IIhBTmaZ6FWAFOIVvJJSdkmqZEkRrWnSUKN500szo9RAlRveSMJVt0F/K4vLgCdVoh1KsLgixHUGcDOOEuMk/Yqdyiv1Snl5Xv4HMby32hiBSpO7GwCk+7SZcbqVqLE4PEFAfst+7H2Qw3Xr1yPrmILqDfImgP78pNvVHTKGOU+fPrfrY/wCjqgRRdz9uoSPEAW+N5TYPZAxtfF62IJyHlmzEC/h3Z6Dh8OtNAlMAACygcBKndPYb4Y1TUKkuwIy3OmvG48YnHSLj5FPJkTpuq/uRNydqGxwtYZalPRRwzKOXmJr1WZneTd56rpXwpC1lIvc2DAcDNJgS5Re1UK9u8Abi/Ox6So3pmOfhKskfXa9n/wADBZnN49xsPjG7TvUqv/yU9CSOGYc/PjL/AGhRdqTikctQqQjdGtofbMlT2rtin3XwdKqeGdXCg+JF/wBJZgiPudtDE4bGts/Fv2wCFqVQ+lYC41OtiL8eFpF3rwlWvtmjTw9Xsai0cy1MubL6ZPd59PXL7dLduuMS+Nx5XtnXKqJqKa+fkLTqOyqp201dqbCkKGVX0ylrDT3mMZFr7kYrEkLj8c1WkCCaaIKea3UiD+kraK4bDU8JSIpmrlp9BToiwYnw4D2z0Jpg9ibFONxmIxWNonIP4VCnVX7I+3lP71MAKLe+rhEweH+p16TVMK6FArgsw0zac9bGafeTH9tsqrWpfboZtOQYDN7NZaYndHBMCPq1IXBFwgBF+YImf3CoMKOIwOIVrU3dVLAgPTe40J48/bACbuDQVdn0MnNMx/MSc3vl6wmEwdTE7GLUnpPiMIWLU3pi7078iP38pYf+oWFawRazMdAopm9zEwoifSuP/Y//AKp84PBbwY21NW2e4WyDMKgOmgzWt01hfpX/AOSH/VT4GPw+/uByqDUYEKAb035DygNLrRpSsDiKi01Z3IVVBZieAAFyTO2bj6eIpipROZDexsRwNjoZ5P8AShvS9TEfVKLjsVKdplvd6lzdGbmFsNBz8o0rZNFLvbvC2LqtUNwgutFD9lfH8Rtc+ocpIXeiguHp08lR3VAL6KoIH3iSfdMzjX1y9OPnItv95plim0vY1hNx0XjbdxFW6Uz2Snjk9Ijpn4+y0dgKIRT7/XIWAwzEZsxQcBa1z46jh4R1Vqmt8re1fbrOjFjUFdESk5bZLrYnprBIhJuZHpdoeSj1mWVClbjqfAWmyVkjVSPNGSKY5CKTyHs/WVwQWQgWpnMpt++fWXmzceKndawbl0P95V5bnrrb9++D7AX0JHL5TKeJM1x5XDRqTSivStwkHY2NLnJU1IFwfvAcb+I98tLGc1OLpncpKStAck6HpzpZmehCEEaI9ZxnnD1hFjFhFjAeohVEYsKogMeohUEYkKogA9RCKIiiEURjOUR4WKoj7RjB5YhELaRdpq5psKXpt3Qfu5tC3qGvqgFEahtGm6u6sMqMyuToAU9L1QNDaAqEAU6oB9F2Syn5j1gSDU2NVUPTUqyvTS1lyKHpEWDam+YaE+EO9eq9SnlWqgB/iqwTJlyn7XEm+XgYAOobSSpfKr2GbvFCFOQkGx58DA08bRakKyFShsQwHU2873Mi7LpMlN0IrZiKujDuAlmIynxvIeJ2XUSgnYr6QoitTOnolb1F/EADcc4CLHHY+krZH7xFiQEaplvwLZQbeuCZKBz3Wn3PTugFha99RwtEoVOwaoHRznqF1dFLhg1tDl4EWtrytG7SweetRaxsSRUtwZVBZA/k1ogIG9e0BhcDUqUrISAtOwC2aobBgOVgS3qnz7iCO0BBvqpv6/7T2b6UdqrTNClbMT2lWwtplXKht4liPWTynjGO9MDUmwHG5uC3OaxfRSXViBC5Nuss8Js8DV9AASSb6AC54Anw4XJIjtnYbKNf2Ybal8gVftuE4gAC4Ivc6AsBY8O406eKhHk9i2x7urDuPTt+dVP+liD7p31M8gH8EZW/pJldU2JiAL9i5HC62f8AoJlnhVw1OklPE0XDFmNVjSYOtiSuVyL5bADu9TJ+MyuJ31dl1dSvmCPjDKLAnw/2guyw4VThcRVBLIDTzMthq1UnujQLoCL6g9RCVDlTXoJtiycr6JkqGZ9QBx4D9Ye2W/gPjI+DW7X8IbEHkOZAmyIEproIypx8ND7OPyk7Z+BeuG7PKco7qk96obXKqOF7DQEi9ja9jImUtmA0Khrg3BFvSv0tMpSTvvRoovrrYgqlCHXiDf8AUeya+gwdQy8GAImOqUytwQehvyPSXW6uJuGpt9nvL5E6++3+qY5I32b4J0+JdKkWFZZ0g6DcCPWMEeJyHmBFhFg1hVgARYVYNYVYDCLDJBLDJGAVYVRBrCrGNDwIsQRYyjp06dAAbCCaFYwTRCYF4FoZ4FoEg2jDHtIu0HZaVQpbMEcrmJC5gpIuQCQLwA8b392h9ZxDMjAZT2SDQkqhPf8Ay3JPrtzmOaiGr+AW58T+yTLCnTCjiSbak8T+kj4Uau3VrDyXT43nZDFxpFylZNUaaRmOHaU2Q3HfV0zLcKFQqUupY2NyfRFzrzjkaOvN8mJTSv0JUqKvZ9BUJ7Rc17WK1OxdLX9HtAAx14eEtlqZbgV8XQWykGqprUswa5ByggiyggjTrwiQLZQbga9V0PtGs55+Jfal9/T/AAWsleg8sXqXY0nyiwqUk7PPmysWbQXPLpq0GTdmU84I0mtxyjkLlj7TBYm9r3ueF7fKbY4cI0Q3bsn4R+f7vzg9pfy3/Ix90XDC378BOxaFqdS3EqVHjpNX8rJ9S23MwwaijBXZwSLpXpKxGndNFwSwvz6+Il/tahTdXd6WISr2dRRUalZXDIVVarg96xtZrXsBe/GZbdTGYahTH1ilmqi+XtdaK875NO0YnkSF8RLWrvDVr1D3jkanVUm6tdTSfKtl7qC+UWUA8Llp5eXFkk24t6/1r3Z6vjZsUYxUoq7Wm73t+i++g2F2NSdnxHaZ2KBjSp6182QBqdOkbBmuD3jcdF+1KnYVe+K9A0gxdRTa+ZABmCtcXv3RLXD7WVhTw1RKRYUaPYs6jvE0lvTZgQytmvlOYXPdNrgyo2TXLY/+IhQ39EuXIPZlB3iASDlFr8iOkMDnqXt99E+QsXJPH/Fr9zaMkSGY2nTcRrxCKIxRCqJynmiiFWMUQiiABFhVg1EKogARYVYJYVYDDLCrArCiMYQRYwR14xixCYl40mADWMGxj2gmiEDcwLQrQTQEDaVe8uKFHCV3Jtai9j+JlKoPWxA9ctSJkPpSv/w+pb79IHyzj52lRVtAeOl+frgsIO6D1F7fmN4ykMykH1+XMSSgtYdAB7p6MV2DHiLnnBb/AL+caagHj5cPbNBCm5/evsEIlK3GRziRy9i6mEpl24DL4nUwsA9VRa7GwkGvWUiyAm/2j+/nD1KSj0u+3K+vu5QT0tLtw6DTWJgPoPcX8IegwyjrqdfWZBov3T6x5aw9NieWgggGvVYOFsLa34XtbjYjhf4xaWHVrkjW/QX5GCqpfELqPRIIvrzIIHPh75Kw2gN+syVtu/coaaBHBj5HvD2Nce6Stn1XbF0qlZgTmVS1rXF9Cxv4nXxjCYN4pRTKTo9P7GdFpC6g9QD7ROmJ2WakCEVYs6cp5w8CEAnTogCKIVROnQAIohQJ06MY8CEEWdAaHATjOnRjEMQzp0AGGDYTp0BA2EEwnToCGGUm+dMNgcSG4di5043UXX3gTp0cdoEfP2EqZ1Jta+h87axcZjRSAJF7mw5e2dOnc5NY7K9SJ9fdwCbAHgB521J/STKWG5sb+A/U8Z06PH+btiYVqgXQCcjsTofVOnTT1ES6VQWJta3G3OVtWtnIHAfKdOikwCMLaDp+gh10H76idOlICZROnr+H+8FRHH99Z06L3GOKwLC06dM2UembCYth6Rv/AIaj2afKdOnTE6lo/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635500" y="1676740"/>
            <a:ext cx="4508500" cy="4062651"/>
          </a:xfrm>
          <a:prstGeom prst="rect">
            <a:avLst/>
          </a:prstGeom>
          <a:noFill/>
        </p:spPr>
        <p:txBody>
          <a:bodyPr wrap="square" rtlCol="0">
            <a:spAutoFit/>
          </a:bodyPr>
          <a:lstStyle/>
          <a:p>
            <a:r>
              <a:rPr lang="en-GB" sz="2000" b="1" dirty="0" smtClean="0"/>
              <a:t>Clyde </a:t>
            </a:r>
            <a:r>
              <a:rPr lang="en-GB" sz="2000" b="1" dirty="0"/>
              <a:t>Space is an award winning supplier of small and micro spacecraft </a:t>
            </a:r>
            <a:r>
              <a:rPr lang="en-GB" sz="2000" b="1" dirty="0" smtClean="0"/>
              <a:t>systems</a:t>
            </a:r>
            <a:r>
              <a:rPr lang="en-GB" sz="2000" b="1" dirty="0"/>
              <a:t> </a:t>
            </a:r>
            <a:r>
              <a:rPr lang="en-GB" sz="2000" b="1" dirty="0" smtClean="0"/>
              <a:t>including Cube Satellites</a:t>
            </a:r>
          </a:p>
          <a:p>
            <a:endParaRPr lang="en-GB" sz="2000" b="1" dirty="0" smtClean="0"/>
          </a:p>
          <a:p>
            <a:endParaRPr lang="en-GB" sz="2000" b="1" dirty="0"/>
          </a:p>
          <a:p>
            <a:r>
              <a:rPr lang="en-GB" sz="2000" b="1" dirty="0" smtClean="0"/>
              <a:t>Craig </a:t>
            </a:r>
            <a:r>
              <a:rPr lang="en-GB" sz="2000" b="1" dirty="0"/>
              <a:t>was awarded an MBE in the Queen's Birthday Honours in June 2013 for Services to Technology and Innovation</a:t>
            </a:r>
          </a:p>
          <a:p>
            <a:endParaRPr lang="en-GB" sz="2000" b="1" dirty="0" smtClean="0"/>
          </a:p>
          <a:p>
            <a:r>
              <a:rPr lang="en-GB" b="1" dirty="0" smtClean="0"/>
              <a:t>Follow Clyde Space: </a:t>
            </a:r>
          </a:p>
          <a:p>
            <a:r>
              <a:rPr lang="en-GB" sz="2000" dirty="0" smtClean="0">
                <a:hlinkClick r:id="rId4" action="ppaction://hlinkfile" tooltip=" twitter.com/craig_s_clark. Link opens in a new window."/>
              </a:rPr>
              <a:t>twitter.com/</a:t>
            </a:r>
            <a:r>
              <a:rPr lang="en-GB" sz="2000" dirty="0" err="1" smtClean="0">
                <a:hlinkClick r:id="rId4" action="ppaction://hlinkfile" tooltip=" twitter.com/craig_s_clark. Link opens in a new window."/>
              </a:rPr>
              <a:t>craig_s_clark</a:t>
            </a:r>
            <a:r>
              <a:rPr lang="en-GB" sz="2000" dirty="0"/>
              <a:t>. </a:t>
            </a:r>
            <a:r>
              <a:rPr lang="en-GB" sz="2000" dirty="0" smtClean="0"/>
              <a:t> </a:t>
            </a:r>
            <a:endParaRPr lang="en-GB" sz="2000" b="1" dirty="0" smtClean="0"/>
          </a:p>
          <a:p>
            <a:r>
              <a:rPr lang="en-GB" sz="2000" b="1" dirty="0" smtClean="0"/>
              <a:t> </a:t>
            </a:r>
            <a:endParaRPr lang="en-GB" sz="20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66" y="1494688"/>
            <a:ext cx="1896533" cy="284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36665">
            <a:off x="2169004" y="1839155"/>
            <a:ext cx="1915828" cy="1765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2" descr="Z:\EE ThinkPhysics\Marketing and Communications\Think Physics Logo &amp; Brand assets\Logo assets (JPEG &amp; low-res)\Think-Physics-black-15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160" y="5739391"/>
            <a:ext cx="1224136" cy="95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165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212976"/>
            <a:ext cx="7772400" cy="1362075"/>
          </a:xfrm>
        </p:spPr>
        <p:txBody>
          <a:bodyPr/>
          <a:lstStyle/>
          <a:p>
            <a:r>
              <a:rPr lang="en-GB" dirty="0" smtClean="0"/>
              <a:t>What Next? </a:t>
            </a:r>
            <a:endParaRPr lang="en-GB" dirty="0"/>
          </a:p>
        </p:txBody>
      </p:sp>
      <p:sp>
        <p:nvSpPr>
          <p:cNvPr id="3" name="Text Placeholder 2"/>
          <p:cNvSpPr>
            <a:spLocks noGrp="1"/>
          </p:cNvSpPr>
          <p:nvPr>
            <p:ph type="body" idx="1"/>
          </p:nvPr>
        </p:nvSpPr>
        <p:spPr>
          <a:xfrm>
            <a:off x="755576" y="1628800"/>
            <a:ext cx="7772400" cy="1500187"/>
          </a:xfrm>
        </p:spPr>
        <p:txBody>
          <a:bodyPr/>
          <a:lstStyle/>
          <a:p>
            <a:r>
              <a:rPr lang="en-GB" dirty="0" smtClean="0"/>
              <a:t>Have you been inspired to find out more? </a:t>
            </a:r>
            <a:endParaRPr lang="en-GB" dirty="0"/>
          </a:p>
        </p:txBody>
      </p:sp>
      <p:pic>
        <p:nvPicPr>
          <p:cNvPr id="2050" name="Picture 2" descr="Z:\EE ThinkPhysics\Marketing and Communications\Think Physics Logo &amp; Brand assets\Logo assets (JPEG &amp; low-res)\Think-Physics-black-1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89040"/>
            <a:ext cx="3543359" cy="275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8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799367"/>
            <a:ext cx="2843808" cy="604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284984"/>
            <a:ext cx="892237" cy="855538"/>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0326" y="1052736"/>
            <a:ext cx="1584176" cy="158417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25514"/>
            <a:ext cx="7128792" cy="523220"/>
          </a:xfrm>
          <a:prstGeom prst="rect">
            <a:avLst/>
          </a:prstGeom>
          <a:noFill/>
        </p:spPr>
        <p:txBody>
          <a:bodyPr wrap="square" rtlCol="0">
            <a:spAutoFit/>
          </a:bodyPr>
          <a:lstStyle/>
          <a:p>
            <a:r>
              <a:rPr lang="en-GB" sz="2800" b="1" dirty="0" smtClean="0"/>
              <a:t>A Career In Space is Definitely Possible!</a:t>
            </a:r>
          </a:p>
        </p:txBody>
      </p:sp>
      <p:sp>
        <p:nvSpPr>
          <p:cNvPr id="4" name="TextBox 3"/>
          <p:cNvSpPr txBox="1"/>
          <p:nvPr/>
        </p:nvSpPr>
        <p:spPr>
          <a:xfrm>
            <a:off x="354344" y="1052736"/>
            <a:ext cx="6449904" cy="4801314"/>
          </a:xfrm>
          <a:prstGeom prst="rect">
            <a:avLst/>
          </a:prstGeom>
          <a:noFill/>
        </p:spPr>
        <p:txBody>
          <a:bodyPr wrap="square" rtlCol="0">
            <a:spAutoFit/>
          </a:bodyPr>
          <a:lstStyle/>
          <a:p>
            <a:r>
              <a:rPr lang="en-GB" sz="2400" dirty="0" smtClean="0"/>
              <a:t>These careers </a:t>
            </a:r>
            <a:r>
              <a:rPr lang="en-GB" sz="2400" dirty="0" smtClean="0"/>
              <a:t>require </a:t>
            </a:r>
            <a:r>
              <a:rPr lang="en-GB" sz="2400" dirty="0" smtClean="0"/>
              <a:t>you to study and be able to apply the knowledge of STEM subjects:</a:t>
            </a:r>
          </a:p>
          <a:p>
            <a:pPr marL="285750" indent="-285750">
              <a:buFont typeface="Arial" panose="020B0604020202020204" pitchFamily="34" charset="0"/>
              <a:buChar char="•"/>
            </a:pPr>
            <a:endParaRPr lang="en-GB" dirty="0"/>
          </a:p>
          <a:p>
            <a:pPr marL="342900" indent="-342900">
              <a:buFont typeface="Wingdings" panose="05000000000000000000" pitchFamily="2" charset="2"/>
              <a:buChar char="§"/>
            </a:pPr>
            <a:r>
              <a:rPr lang="en-GB" sz="2400" dirty="0" smtClean="0"/>
              <a:t>Maths</a:t>
            </a:r>
          </a:p>
          <a:p>
            <a:pPr marL="342900" indent="-342900">
              <a:buFont typeface="Wingdings" panose="05000000000000000000" pitchFamily="2" charset="2"/>
              <a:buChar char="§"/>
            </a:pPr>
            <a:r>
              <a:rPr lang="en-GB" sz="2400" dirty="0" smtClean="0"/>
              <a:t>Physics</a:t>
            </a:r>
          </a:p>
          <a:p>
            <a:pPr marL="342900" indent="-342900">
              <a:buFont typeface="Wingdings" panose="05000000000000000000" pitchFamily="2" charset="2"/>
              <a:buChar char="§"/>
            </a:pPr>
            <a:r>
              <a:rPr lang="en-GB" sz="2400" dirty="0" smtClean="0"/>
              <a:t>Computing</a:t>
            </a:r>
          </a:p>
          <a:p>
            <a:pPr marL="342900" indent="-342900">
              <a:buFont typeface="Wingdings" panose="05000000000000000000" pitchFamily="2" charset="2"/>
              <a:buChar char="§"/>
            </a:pPr>
            <a:r>
              <a:rPr lang="en-GB" sz="2400" dirty="0" smtClean="0"/>
              <a:t>Biology</a:t>
            </a:r>
          </a:p>
          <a:p>
            <a:pPr marL="342900" indent="-342900">
              <a:buFont typeface="Wingdings" panose="05000000000000000000" pitchFamily="2" charset="2"/>
              <a:buChar char="§"/>
            </a:pPr>
            <a:r>
              <a:rPr lang="en-GB" sz="2400" dirty="0" smtClean="0"/>
              <a:t>Chemistry</a:t>
            </a:r>
          </a:p>
          <a:p>
            <a:pPr marL="342900" indent="-342900">
              <a:buFont typeface="Wingdings" panose="05000000000000000000" pitchFamily="2" charset="2"/>
              <a:buChar char="§"/>
            </a:pPr>
            <a:r>
              <a:rPr lang="en-GB" sz="2400" dirty="0" smtClean="0"/>
              <a:t>Engineering</a:t>
            </a:r>
          </a:p>
          <a:p>
            <a:pPr marL="342900" indent="-342900">
              <a:buFont typeface="Wingdings" panose="05000000000000000000" pitchFamily="2" charset="2"/>
              <a:buChar char="§"/>
            </a:pPr>
            <a:r>
              <a:rPr lang="en-GB" sz="2400" dirty="0" smtClean="0"/>
              <a:t>Design</a:t>
            </a:r>
          </a:p>
          <a:p>
            <a:pPr marL="285750" indent="-285750">
              <a:buFont typeface="Arial" panose="020B0604020202020204" pitchFamily="34" charset="0"/>
              <a:buChar char="•"/>
            </a:pPr>
            <a:endParaRPr lang="en-GB" sz="2400" dirty="0" smtClean="0"/>
          </a:p>
          <a:p>
            <a:r>
              <a:rPr lang="en-GB" sz="2400" dirty="0" smtClean="0"/>
              <a:t>Depending on the career </a:t>
            </a:r>
            <a:r>
              <a:rPr lang="en-GB" sz="2400" dirty="0" smtClean="0"/>
              <a:t>you could </a:t>
            </a:r>
            <a:r>
              <a:rPr lang="en-GB" sz="2400" dirty="0" smtClean="0"/>
              <a:t>study </a:t>
            </a:r>
            <a:r>
              <a:rPr lang="en-GB" sz="2400" dirty="0" smtClean="0"/>
              <a:t>A-levels</a:t>
            </a:r>
            <a:r>
              <a:rPr lang="en-GB" sz="2400" dirty="0" smtClean="0"/>
              <a:t>, Apprenticeships or Vocational </a:t>
            </a:r>
            <a:r>
              <a:rPr lang="en-GB" sz="2400" dirty="0" smtClean="0"/>
              <a:t>courses..</a:t>
            </a:r>
            <a:endParaRPr lang="en-GB" sz="2400" dirty="0" smtClean="0"/>
          </a:p>
        </p:txBody>
      </p:sp>
    </p:spTree>
    <p:extLst>
      <p:ext uri="{BB962C8B-B14F-4D97-AF65-F5344CB8AC3E}">
        <p14:creationId xmlns:p14="http://schemas.microsoft.com/office/powerpoint/2010/main" val="1334048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71" t="1630" r="4889" b="4477"/>
          <a:stretch/>
        </p:blipFill>
        <p:spPr bwMode="auto">
          <a:xfrm>
            <a:off x="6695958" y="1165374"/>
            <a:ext cx="2483768" cy="567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0147" y="3591688"/>
            <a:ext cx="792089" cy="824839"/>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638" y="1268760"/>
            <a:ext cx="1730988" cy="1638024"/>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908" y="116632"/>
            <a:ext cx="7128792" cy="523220"/>
          </a:xfrm>
          <a:prstGeom prst="rect">
            <a:avLst/>
          </a:prstGeom>
          <a:noFill/>
        </p:spPr>
        <p:txBody>
          <a:bodyPr wrap="square" rtlCol="0">
            <a:spAutoFit/>
          </a:bodyPr>
          <a:lstStyle/>
          <a:p>
            <a:r>
              <a:rPr lang="en-GB" sz="2800" b="1" dirty="0" smtClean="0"/>
              <a:t>Top Advice: </a:t>
            </a:r>
          </a:p>
        </p:txBody>
      </p:sp>
      <p:sp>
        <p:nvSpPr>
          <p:cNvPr id="4" name="TextBox 3"/>
          <p:cNvSpPr txBox="1"/>
          <p:nvPr/>
        </p:nvSpPr>
        <p:spPr>
          <a:xfrm>
            <a:off x="354344" y="836712"/>
            <a:ext cx="6737936"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Try hard and put in as much effort as you can every day </a:t>
            </a:r>
          </a:p>
          <a:p>
            <a:pPr marL="285750" indent="-285750">
              <a:buFont typeface="Arial" panose="020B0604020202020204" pitchFamily="34" charset="0"/>
              <a:buChar char="•"/>
            </a:pPr>
            <a:r>
              <a:rPr lang="en-GB" sz="2400" dirty="0" smtClean="0"/>
              <a:t>Investigate- Find out the answers to as many questions as you can </a:t>
            </a:r>
          </a:p>
          <a:p>
            <a:pPr marL="285750" indent="-285750">
              <a:buFont typeface="Arial" panose="020B0604020202020204" pitchFamily="34" charset="0"/>
              <a:buChar char="•"/>
            </a:pPr>
            <a:r>
              <a:rPr lang="en-GB" sz="2400" dirty="0" smtClean="0"/>
              <a:t>Dream Big, Think Big!</a:t>
            </a:r>
          </a:p>
          <a:p>
            <a:pPr marL="285750" indent="-285750">
              <a:buFont typeface="Arial" panose="020B0604020202020204" pitchFamily="34" charset="0"/>
              <a:buChar char="•"/>
            </a:pPr>
            <a:r>
              <a:rPr lang="en-GB" sz="2400" dirty="0" smtClean="0"/>
              <a:t>Start inventing and innovating… always think of how you can do things better.</a:t>
            </a:r>
          </a:p>
          <a:p>
            <a:pPr marL="285750" indent="-285750">
              <a:buFont typeface="Arial" panose="020B0604020202020204" pitchFamily="34" charset="0"/>
              <a:buChar char="•"/>
            </a:pPr>
            <a:r>
              <a:rPr lang="en-GB" sz="2400" dirty="0" err="1" smtClean="0"/>
              <a:t>Hardwork</a:t>
            </a:r>
            <a:r>
              <a:rPr lang="en-GB" sz="2400" dirty="0" smtClean="0"/>
              <a:t> and Resilience</a:t>
            </a:r>
          </a:p>
          <a:p>
            <a:pPr marL="285750" indent="-285750">
              <a:buFont typeface="Arial" panose="020B0604020202020204" pitchFamily="34" charset="0"/>
              <a:buChar char="•"/>
            </a:pPr>
            <a:r>
              <a:rPr lang="en-GB" sz="2400" dirty="0" smtClean="0"/>
              <a:t>Read, Read, Read! </a:t>
            </a:r>
          </a:p>
          <a:p>
            <a:pPr marL="285750" indent="-285750">
              <a:buFont typeface="Arial" panose="020B0604020202020204" pitchFamily="34" charset="0"/>
              <a:buChar char="•"/>
            </a:pPr>
            <a:r>
              <a:rPr lang="en-GB" sz="2400" dirty="0" smtClean="0"/>
              <a:t>Don’t think that you have to be a certain type of person to do STEM. </a:t>
            </a:r>
          </a:p>
          <a:p>
            <a:pPr marL="285750" indent="-285750">
              <a:buFont typeface="Arial" panose="020B0604020202020204" pitchFamily="34" charset="0"/>
              <a:buChar char="•"/>
            </a:pPr>
            <a:r>
              <a:rPr lang="en-GB" sz="2400" dirty="0" smtClean="0"/>
              <a:t>The 95,000 people who have a space career are not all rocket scientists and astronauts.</a:t>
            </a:r>
          </a:p>
          <a:p>
            <a:pPr marL="285750" indent="-285750">
              <a:buFont typeface="Arial" panose="020B0604020202020204" pitchFamily="34" charset="0"/>
              <a:buChar char="•"/>
            </a:pPr>
            <a:r>
              <a:rPr lang="en-GB" sz="2400" dirty="0" smtClean="0"/>
              <a:t>Remember  - Space careers are on your doorstep!</a:t>
            </a:r>
          </a:p>
          <a:p>
            <a:pPr marL="285750" indent="-285750">
              <a:buFont typeface="Arial" panose="020B0604020202020204" pitchFamily="34" charset="0"/>
              <a:buChar char="•"/>
            </a:pPr>
            <a:endParaRPr lang="en-GB" sz="2400" dirty="0" smtClean="0"/>
          </a:p>
        </p:txBody>
      </p:sp>
    </p:spTree>
    <p:extLst>
      <p:ext uri="{BB962C8B-B14F-4D97-AF65-F5344CB8AC3E}">
        <p14:creationId xmlns:p14="http://schemas.microsoft.com/office/powerpoint/2010/main" val="78840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71" t="1630" r="4889" b="4477"/>
          <a:stretch/>
        </p:blipFill>
        <p:spPr bwMode="auto">
          <a:xfrm>
            <a:off x="6695958" y="1204628"/>
            <a:ext cx="2483768" cy="567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7712" y="3601067"/>
            <a:ext cx="792089" cy="824839"/>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2" y="1304137"/>
            <a:ext cx="1730988" cy="1638024"/>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77662"/>
            <a:ext cx="5838344" cy="769441"/>
          </a:xfrm>
          <a:prstGeom prst="rect">
            <a:avLst/>
          </a:prstGeom>
          <a:noFill/>
        </p:spPr>
        <p:txBody>
          <a:bodyPr wrap="square" rtlCol="0">
            <a:spAutoFit/>
          </a:bodyPr>
          <a:lstStyle/>
          <a:p>
            <a:pPr algn="ctr"/>
            <a:r>
              <a:rPr lang="en-GB" sz="4400" b="1" dirty="0" smtClean="0">
                <a:solidFill>
                  <a:srgbClr val="92D050"/>
                </a:solidFill>
              </a:rPr>
              <a:t>STEM Quest Challenge: </a:t>
            </a:r>
          </a:p>
        </p:txBody>
      </p:sp>
      <p:sp>
        <p:nvSpPr>
          <p:cNvPr id="4" name="TextBox 3"/>
          <p:cNvSpPr txBox="1"/>
          <p:nvPr/>
        </p:nvSpPr>
        <p:spPr>
          <a:xfrm>
            <a:off x="354344" y="1052736"/>
            <a:ext cx="6593920" cy="2677656"/>
          </a:xfrm>
          <a:prstGeom prst="rect">
            <a:avLst/>
          </a:prstGeom>
          <a:noFill/>
        </p:spPr>
        <p:txBody>
          <a:bodyPr wrap="square" rtlCol="0">
            <a:spAutoFit/>
          </a:bodyPr>
          <a:lstStyle/>
          <a:p>
            <a:pPr marL="342900" indent="-342900">
              <a:buFont typeface="Wingdings" panose="05000000000000000000" pitchFamily="2" charset="2"/>
              <a:buChar char="§"/>
            </a:pPr>
            <a:endParaRPr lang="en-GB" sz="2800" dirty="0"/>
          </a:p>
          <a:p>
            <a:pPr marL="342900" indent="-342900">
              <a:buFont typeface="Wingdings" panose="05000000000000000000" pitchFamily="2" charset="2"/>
              <a:buChar char="§"/>
            </a:pPr>
            <a:r>
              <a:rPr lang="en-GB" sz="2800" dirty="0" smtClean="0"/>
              <a:t>Go home and research </a:t>
            </a:r>
            <a:r>
              <a:rPr lang="en-GB" sz="2800" dirty="0" smtClean="0"/>
              <a:t>a space career and </a:t>
            </a:r>
            <a:r>
              <a:rPr lang="en-GB" sz="2800" dirty="0" smtClean="0"/>
              <a:t>what you need to do to get that job!</a:t>
            </a:r>
          </a:p>
          <a:p>
            <a:endParaRPr lang="en-GB" sz="2800" dirty="0"/>
          </a:p>
          <a:p>
            <a:pPr marL="457200" indent="-457200">
              <a:buFont typeface="Wingdings" panose="05000000000000000000" pitchFamily="2" charset="2"/>
              <a:buChar char="§"/>
            </a:pPr>
            <a:r>
              <a:rPr lang="en-GB" sz="2800" dirty="0" smtClean="0"/>
              <a:t>Or </a:t>
            </a:r>
            <a:r>
              <a:rPr lang="en-GB" sz="2800" smtClean="0"/>
              <a:t>research </a:t>
            </a:r>
            <a:r>
              <a:rPr lang="en-GB" sz="2800" smtClean="0"/>
              <a:t>another career linked </a:t>
            </a:r>
            <a:r>
              <a:rPr lang="en-GB" sz="2800" dirty="0" smtClean="0"/>
              <a:t>to space.</a:t>
            </a:r>
          </a:p>
        </p:txBody>
      </p:sp>
    </p:spTree>
    <p:extLst>
      <p:ext uri="{BB962C8B-B14F-4D97-AF65-F5344CB8AC3E}">
        <p14:creationId xmlns:p14="http://schemas.microsoft.com/office/powerpoint/2010/main" val="1467798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811285"/>
            <a:ext cx="2843808" cy="604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284984"/>
            <a:ext cx="892237" cy="855538"/>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052736"/>
            <a:ext cx="1584176" cy="158417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093197"/>
            <a:ext cx="5976665" cy="5262979"/>
          </a:xfrm>
          <a:prstGeom prst="rect">
            <a:avLst/>
          </a:prstGeom>
          <a:noFill/>
        </p:spPr>
        <p:txBody>
          <a:bodyPr wrap="square" rtlCol="0">
            <a:spAutoFit/>
          </a:bodyPr>
          <a:lstStyle/>
          <a:p>
            <a:pPr algn="ctr"/>
            <a:r>
              <a:rPr lang="en-GB" sz="4800" b="1" dirty="0" smtClean="0"/>
              <a:t>How many people do think in this country are employed within the Space sector? </a:t>
            </a:r>
          </a:p>
          <a:p>
            <a:pPr algn="ctr"/>
            <a:endParaRPr lang="en-GB" sz="4800" b="1" dirty="0"/>
          </a:p>
          <a:p>
            <a:pPr algn="ctr"/>
            <a:r>
              <a:rPr lang="en-GB" sz="4800" b="1" dirty="0" smtClean="0">
                <a:solidFill>
                  <a:srgbClr val="92D050"/>
                </a:solidFill>
              </a:rPr>
              <a:t>95,000 Full Time Employees</a:t>
            </a:r>
            <a:endParaRPr lang="en-GB" sz="4800" b="1" dirty="0">
              <a:solidFill>
                <a:srgbClr val="92D050"/>
              </a:solidFill>
            </a:endParaRPr>
          </a:p>
        </p:txBody>
      </p:sp>
      <p:sp>
        <p:nvSpPr>
          <p:cNvPr id="3" name="TextBox 2"/>
          <p:cNvSpPr txBox="1"/>
          <p:nvPr/>
        </p:nvSpPr>
        <p:spPr>
          <a:xfrm>
            <a:off x="251520" y="188640"/>
            <a:ext cx="3528392" cy="369332"/>
          </a:xfrm>
          <a:prstGeom prst="rect">
            <a:avLst/>
          </a:prstGeom>
          <a:noFill/>
        </p:spPr>
        <p:txBody>
          <a:bodyPr wrap="square" rtlCol="0">
            <a:spAutoFit/>
          </a:bodyPr>
          <a:lstStyle/>
          <a:p>
            <a:r>
              <a:rPr lang="en-GB" dirty="0" smtClean="0"/>
              <a:t>Question: </a:t>
            </a:r>
            <a:endParaRPr lang="en-GB" dirty="0"/>
          </a:p>
        </p:txBody>
      </p:sp>
      <p:sp>
        <p:nvSpPr>
          <p:cNvPr id="4" name="AutoShape 2" descr="data:image/jpeg;base64,/9j/4AAQSkZJRgABAQAAAQABAAD/2wCEAAkGBxQTEhUUExQWFBUXFxsaGBcYGR0eGhoYHBwbGhgdHCAYHCggHB8lHB0cITEhJSktLi4uHB8zODMsNygtLisBCgoKDg0OGxAQGywkHyQsLywvLC8sLCwsLCwsLCw0LCwsLCwsLCwsLCwsLCwsLCwsLCwsLCwsLCwsLCwsLCwsLP/AABEIALcBEwMBIgACEQEDEQH/xAAcAAABBQEBAQAAAAAAAAAAAAAFAQIDBAYABwj/xABGEAACAQIEAwUFBQYDBgYDAAABAhEAAwQSITEFQVEGEyJhcTKBkaHwFCOxwdEHM0JSYnIV4fEkgpKTosI0Q1ODstIWVHP/xAAYAQEBAQEBAAAAAAAAAAAAAAAAAQIDBP/EACwRAAICAQMDBAAFBQAAAAAAAAABAhESITFBAxNhIlGR8HGBocHhBDJSsdH/2gAMAwEAAhEDEQA/ABi8cU+18SAT8Vg1cscaAEK5E+cge5oP41mbtrKpZmIAEk5m2qC3ftQPvRr/AFn861RmzZpxyBsjHlyPwaKd/jakjW4G5D2fhH5VkcM9rMs3RlzCZuHadflWiD4AERcTTpdb/wC1ZaoqYWw/bG6h8TAr0aSfjIPxmrN3tfauiGFxT1QkR71bX3isjxN7RYdzdAEa/fc/e1Q2gB/54/5/+dFG+RdGvPGbCEHvcX/zB+Zoza7Y2wkzcYDmwWfkR+FYNTIgXwf/AHx+tX8Gp2N5I/8A7L+tXHyMvBr7PbK02ozj1A1/6oP41y9s7TErDmN/CCNP96s5YLAx3lv171f1okQNMtxdv/UXf40w8ky8EN/F4VbjODiFe4ASUYAsBostMkdJNXsJxe3aBcPiG5RcM69IJBn9elDeNcXGHtgks7ttkYNABAYnWOYjrNPOOuOlprNwMCfF94NAN11OmunuqY+S5Bj/APIkuAjKxETqBqvX2uR+BjyoHZxyqxCsWUNC5tSJ2GsgDkIG/uorctMYAedds4mPjypmI4a5jxt10uD8txTDyMvA7/FQVht+n0ayPaTixsDPaic2iiBMAk/ugpEATJY+laheE3T/ABP/AMQ/ShHF+AtcXKbvOSCyt7txGo2q4VyTLwZHA9tXW3rbGUNMDNp4cpiDz1MddaU4tRh7h7u5mE6lWAgyDBOnM7fnqE45hhauPa08JImdD5716J2qw+HThha203GW2PbmS5XNMmdieelR7lWxjL3aZ3XNbXIwCgKAYGrMT7Ww/MdBRrst2jZnKX7aKcuYMEAJ66iI3HXnWe7HcPF68wMQEJOsakgD863WF4QLa5UYqJ27zT57Vqk0ZumLjuKqREQvWJn4n8DUWCx1tCbhzM3LSQg5ZZYnWrScPYmc7f8AMFO+y3Rs5P8Avj8jUw8ly8CDtMraBrgPkqz7pY6+6hD8Vtifv8Z10cR9edGLmHuDZj7mqA4ZzMlifWmPkZeBmF7S2rI1a+56u2b03aBVte26ESM0egn8aGvhbh3mPWqeNwT/AMIMetMfIyDaduEJhQ3rp/8AaqeN7UrcMG7fXyQqvz3+dBX4c4H8QPrVX7C41Jb40x8iw0/FlWD3uJPkbp/7TNTntcQIT4sSfzk/Gs5cwh/n/wCoUxcMQdX/AOoUxGQavdobjfvLjAf0mB6ab++oBxHpLDzED5xVp7OFiM4H/uH9aGcWs2Rl7pxOs+Oekb1EUtfbddCB6Sf0A+NNu8TWZLe6Tp6ZfzNBcg/9T/qFMJXMFFzU7DNvHStUSww3Fk6A+eQfm1dQn7M38x+I/Suq0SyTjR+4uf2mstabQVqeOfuLn9prNYPEWe6cOrG6R4WnwjaNBz051lGhly8QdIpoxZ8vr30xX8QMAmRAIkE8hHP0rcPwkYwJcvZcMyKS6gFWKyQM2cSDIEaHQmNwajZTK4DvrrZLSZ26AbeZMwB5mjfEeGJh7f8AtF0d8RKogn00OpE8zlFdju0KYcd1g1VetyPdIB1Lf1N8KzuKsXMovP4hcJ8RYEkjfNrIPry9K3ol7mdWcMc3Rfn+tOHEn6L8/wBap11YNF48UfovwP61d4djS+aQNIiJ5z1PlQSr/Cz7Xu/OqA0LgO4p63QNgBVHvKU3KoL64mNRoetX8P2iup/FmHRhPz3oCrEkAAknYDc+lSjB3iYFq4TroEblvy5QaA3HBu2ttSBcVk6ldRHPaD8BWmx32LGJmXurx8jDr8IYe+vGcQrIcrqyHowIPTY+dR/aCCCDBGx51vN8maNtxbs8qk928f0vr7pA/Gs/iMLcT2lOpgEbE/QO/Q1DY7R3gIL5x0fX5+186uXONhguabQBlgplnBImNsogDqSGaNJrMmuCqym/hU582YtpqCuUbzrIM8qqm5R3uLN1JBzwYG4ZREkkaTOkbjQ0NxHBzIyNJ6NoR79vwqK2g2kVC4pM1R37Tp7alfXb47Uy1iCCCIkEESARprqCCCPI6UFmoscCtXLaurErlJZyRlDKJZcuTPI35iOdAMZZCOyjkY+tB+FWrfaK8p8JRVyle7VFFuDqfCBEk7nfzjShl7EFiWYyTqTQDb7AKTA0E0yxZvOAVtIQYjxpOu2maR/rTMW3gb0NRcB7N4nGEjD2WuBfabZV9SfwGvlUZS0mAxDTFldDB+8Tf/i1qO7g76gk2lAAk+NNonSG106VpuC/srvv/wCJbudYyiC28TqY8wPwp/GP2V3FP+z3lfaEuQrQRpBBIOsjlUsGF+2/0iu+2n+UU3HYK5Zdrd1GR1MFWEH/ADHmNDWs4F2DGIW23flS9sOQLQMSSIH3oJ23gbilgyv2w/yirtrAXnUMFSGEibiDSSNmYHka21z9k6qpZsaVAMT9nMDzJF3QdelQcW/ZYbCMxxBJW2z62QFORSxAYXTrp069NbYMMjSJqxws/wC0W/8Ae/8Aiar4A25XvSwTWSgBbntOlXMFk+1ju/Ylsu+2U9QD8vjvV4Iaeup8V1SwQ8d/cXP7TWcsG81hmOQ21AHiCzpAAECenr50X4rjVazci4raRoV3O21AcNat5GLOwf8AhQLoekmfXl7+VWqJZteBXsBhMDaxD/eYu5nhBqwC3HQRytqQu51OsTtWY4px67fLFoVSIyroAAZEndjuNep2mhZFJUb4KkdR7svwI4m4ufS1MTIEkctNR6xv7zQGrfDMcbL51GvIgkEbjQg+exqFPZMB2ZwCIGGFtFNSS8u4AGo+8B9ZHurzrtP2PuWroOGS5esXP3bKpbKZgoxA0IPMxI8wa2PZfiTELeeLYaWW2HOkxLEHad4EDXaa1zYsm5GYFWBLaCCZ0JI3np584qA+e8Th3tnLcVkbowIPzqfh/wDF7vzr369Zs3LcXVtspMeMSp3Kgg+HSY6gAdK8Pxa2Rfv/AGc5rOf7sxHhOsCdSAZAPMAHnVQGTXTTgK0g7PucmUW/GCwEAQNSNSInQ+nxi2ADw1oup4+71gvE5QQQT8K1z40MpDcV9oaqbIj0MDbU0KxvBHsibipBDREbgA9POh4wxKlgqwN9B9dPjWXb5OsJxiqcUwnxLC2LzB7vEVdgAoPdRC5iYhYG7E+81Rfg+E//AHl/5Z6jz6En3U7htqzI71AQTE6KB5nafjSca4Oy3F7i2XVxIATNEbgGNR051Kfub7sP8F8sr8Q4XhkQtbxi3WGyBCCduZP1FA5ok9kaeK0hgSGUzPXRD9Cm27AkeOy2o0CtJ6gfdj8a0tDjOSk9FQPVyNtIohheM3k/izjo4n57/OtRw/h+Da3na3mK6NqRBHoduc+Vdf4bhGWVtsniAOhJUEj1BPSPnWsqMUDLXaFWGV1K+Y8Q943qhxbuiA1vLJP8PTzHLlRnEcBsEDu7omYMgGD0IWCKrpwE5sg7piW0YEwAASZ+HnVc29zKiuDOTXTWlTs3eYStpWEkAg7wQpgEgxPlQbiGGyOVK5SJDDowYg8/KsmgfifYb0r079mvGrIwS20ANxCe8VhOpJObzBH4HoK8zxQ8DelUOH4+5YcXLTFGAidDodxB0oyn0Pf4qAoBWJMZV2b0AWCN9+pqthLqm0AqAgHcxMjQxkGuo25QYiNPFr/bDFvOa7JIicqgj0yqPr3UW4R20GHwncrna4cxLNquZjJglpXTfTeTzmoCP9pHF7d/EBQGJtAqWzDWYOmnIzPn6V6B2Ou5cPgwi6tbBJ5qkNJMcpAXXrXieJvs7s7GWYkk9Sa9L7MftHw2Hw9u09q6zJbyEqEg/FpoD0y1cDiA+VmkKToNDq2s5vSdam7V6YHE5vCe4vRtDfdvoABpA1msAv7VsHlytYvkeie/+OqfEv2nYe5h71o28QxazcS0WywrPbNuT4/OTA69aA834azeyltLhMaMubadug1191W+FIRiwGUIwzSo2Bg+Z+VVOHqcyw4tn+ckgD/hBPlVvhq5cUIYXPa8QnxeE69apk1sV1Q9+eg+BrqYsZIxVr93c/uT/vpyimWv3b/3J/31NYtliFG5gD1Og+dEVlqxwu69trqoxtpozAaKdN6a3DnFsXcjd0TlDx4S3SvZcHwHCIqqB92FKva1+8fVSSSZ1MDzzUE4lwi1bFzDAk2FuGFZpgamJGp1IjXlzpKMo/JYuEvfb9TzKxhS7BVBZiYAAkknYACnvgGBYMrAqYaR7J6Hp769E7P8Ja2CLarDXVK3CdUgpoee5AkbiZq3xHDpZGIL3SO8fLeUBSWddskjw+GG1mNdjvyzeVJHd9FKNyZkMA2JGGLhwbaMFUN7QMRKwACIaJJmjPB+M4hkuuDbU2kBJYe3vymBMb7SaJLibPeJbW2LJ762A4URntnxaDLuxWH30aQNKJNwjuVvErbu52V8otgHMG1JMkEMDtAjU7kmjyxt/fBFGGSS1+7mC7QXMTiLYvXWIsM0KikZQwEHw+1yOp6mquN4K2GyBiCbihhHLyMga16AeDWLmGQsbiZTLI3shirtoNV0brpAOxNA+K4hLLWGeyS6ySWX2lKxOWCMnQHTQjcGIpyfAcIrn7yA8Lwm41t7nshVBAI1fXYfWunWpsNe70NpoilwCxg6jRRG5miD9qFm0YIKlf7VEMCImCBm0jpy2Gj4PgrOXO6Z7iQwABOYtmHMn+YwBVk5pWyqMG6TMngsMXRmCBToApJDNm008Mb9ar4nFmyLlhkEz4jm29k6aRGg+NHeGYi3exDSO7ytectAzNLQoIggKOf9q9TV5cJae24YIbiy85QWNwiBJ0OUGfgKmbT1KunFxVbmYfCeC4t0FHt5WW1Mlp1I0GgiTpPPaKr28det2syhxauE5YYFQZ1gRod9/wDOtBhWJCYm5c+8y3UiJQEDWCDIkKDtsROmtRcQwCI1yzcJe2iXboCQpzBAxUAEjQZ2G3v1mKbLPpKO+n4/v/oFYzFX7Nzu2DFzDeC4TmLc/CurE6e6m2C2Izsw8dqIVmliZIy6gEEHyOulGrHAouC7dvzctuiwsGVgSTOoIJYxGvlOk3DLSpjCUTMjWiSrlfbGSWK5pMgZpJ0hjzq9xtaGe0lKmAeG27i4nuimRmnMHY5YgnUBZPl51Zs3rlwQLQtItwI17MWCsNY0yn56TMirn22z9ovwLbl+7Fq4yz4soWPZlQDE9ddxT+G8NNu3eS5cY5LoYkGJSUYsCBI5Hr4uUalJsr6cY03t9oEJxJWvBLig+PJ3gOsA5ZErOo5GmcU4gLd51UN4H0IeCOn8M7GKOcH4WqY281hc1sqGBueISQWZQSDnPiG8eewm3wPGpcfOYee8ChkXwpozAl99w08temrN3proTtqtXWpjreKLE5bbsdScpJPIkmF6xr6VUxNzMQYI00nXmddq2nDrtu93QQiy6WyDkUHSQAp2Dag+KZ0p/EOF4cY427tzvVWyCviOZXBaQ2QGSI2IEg+VaU9HfBl9PZJ7mMxvCLgw63TGS4SoIMkETuPODGtU8N2f7y1ccXEQ2wDlgy3XdtPzrfY/F4fFlRfLKSrkFSQuYZEDCdGKwQZBEH30K4BgV7m6jsFuwRnJOQIWK5WAlQTqQD4vFpvWVNtalcI3ptRjLfBHYqBJLGF8MAn1JinWuG5bgt3AJzhToZGsGMrR+Pvr1XD2PuxbayLpDxYIcIqDU5swn+HaR+tRcY7L2M9vFJauBIJvBn8OYLmLHWVgzMGJGnnX1K3C6d1R5xxvhVuzea2gDKIgvmzagHUqwB9wobdsAjQKvmM35sa2XGOz2JvYq0SgVcSQEckFNLeuYoTBhSfPlzo5xX9mV4WFKG3nQElszAXRvoNcpEQJ38qqkqRmUHb4PK/s3n8qkS0ANQD56/kaltrmp3ceddNDlqV1ECKkwX71ff8AgaVrB9aTCiLqz5/gaArBR0pKUUlCE1r92/8Acn4PWu/ZdbVuK4RWUMCXkEAgxauESD5wfcKyCH7t/wC5PwevQ+xXChheI4K7cuAKc5OYZQv3RAkk7EtH+tR7FQZ7Xds2w+Ov21dfC+yggqIGk5IMg/zAVlcN2mN6+Fgr3rFSWuH2m0HlBPKffR3t3wgXMVeYJ42unxg5tDBWBIA5nn8jOGxHAsSlvvu6uC3n8NyANZ8J0OnrtWeKbOkW1LJI0v8AirottGAZT7VthIYz7OxO4+MdBRTjPB1NpEsK7XZzMGIkLznYc40190SE7OcYe7jC9zILhUwFEDNESNT7/OtTicdqWRfG6qojfc6e6T8Kj0o25ZNv3MoM9+7btNcysXIJJ0DEsWJA5z5cgK2wvtbLG5cXLsDMAhdJ12qbshg8Mxuyga67XAXA1TkFRthzJI9D0oV2/GHt4YWlk3LZRs5klixIYEjQyPFr7qTTn+BmElDjX9jR4biOHIFouuW6EKhifG5BOZc5IGoE5fDoBvpWf/alcS4M2fxW2IAB8OQ8oA11GhnkR1rAY++yPlOQlAD4WDDacoKsV3YyORmm3sccnOB7InQHmY+O1dFBqKSezOeaycmt18BTjGEtJYwrojh3Azk6gk7keW5rRcK4sUItG6GAi4AFAKsM0kamY0htCNdqyd/Ev3WHlwwAYKuvgBchp0gTvpTMRjCzKIBP806kAaD3H6OkTtv3HcT4NvduobJv5yrO+UDYFZyAbSSTzmN6M9nrlq5ZTNlgM5aYk5WEbkE6jXy9a8/v9o7vcrb/AIZUhejBVUR0ErmjaSTvrUGD4ibYhDDQUJ3hfA2nLUzv+hqdpq2jfcWlo219lu389uHa7bIKjRQ6NlfUA9VBIB9nnQfHWzc+5c5c97IwGm5MQQBIy/GaFcIxq2271JIthpnSMz5WGmk+JSD/AE+dLcv5riG2WYM7sBuweEjlucxA9Odejpzx32Sfy/4PF1uk5JuO7lF/lHavzPWVfDpCC1bULmAA0HhDabQc2h3Ps89a8/x2BS7fxbBshtnRQNIjSf5QeX+VR4zjNy4FMkssFnj2iST4hEAagHQbD35m3xe4xdyfE2YXGGja+HQ9RoAek15cG1Vnv7kU7or37oe4q2pznwnXUvJ20Ebgc9t60N3H38Li1N2At2MyyGU6ZJmTMe1v08qrdmcBau3e+MBg57pIhZGsnLO0iByy89KK9p8OLsL3bu6KWFwEeEHNCnNv7OoGugiJgxrFoXnFoq2OPrmIGlpQxVF2D5mIJGxzTGu2g23XhGDW9d7u1cFpDnJ3OQyMpA3EjTyjfXUb2axGTDXlZQO8Q5CRvtpt/MBtU/Z62UuMHGS4oYsSfCArAaAb7bzGnrWs3FNrSiRgpYxeqLnA+GsLuKVr8XrUiQRDyCTmzEEKZPXUzuAaziYqM5thgGyiGIzGRrsBmEzRi5xG2l663d5u9tN/HMMxYBhHTUQZ5867tFbe/wB07DKwUg6mWECDLEgazppv7hlXGWvP6GnFSg3Hj/oW/wAMZeGreFtDdJDBlcl7cS2ogRoPjVrgF0C2yOVbvFJYj2nb2gdZCwPLl1NV8BiHXA5HYw5ZQJ1A1BY8joREc5mas9neD3nw9xEysrnNbdjHiDERzKxlPunWukcIxrqLdr4Mu5S9HEWRJcPd5UfKbbLPtENIJGpbYlhofdoIGht8Xu2+5W8iut4ZEykmdM3jUqBJ2EHrvWNxtq93Qw5tFMRbL58uWWQjMDK78iJJ023qpwntC9i7YvMFY4djCHMNwVJImAYJiNjyrlOK6jtKl9o6dOfZjXJ6ddJQhGRsxsoF1YNpmB8OXxnloJ2qJO1KELbDNKKcwIb94CPCcy7R/LrrWv4RxRcTbW8VKHTQjWG39kn4jXfrQrtfYDXFuZQXRsjGIBBUsjAZjqstDb61V0qs5y/qLptbHiwtg4S7cVUS2bp8E+NGnRACJMBhroIBnUQQlq3OgrQ9vEHeNdUASwVgCs5hMSAZkqAZrNcNvZGViubKwJXqBBI940rpgkYycty/wvCg3EzNbjMpMkwRMkHwnl5H51b7WWk70XLNtUtlf4MuUNqDovsn16iocPft57htgqhZioOhUEyB6DYekUziLsQQYCgE+/SPx5VMb1LlScTPnDeddT5rq0YNbwjs73923ZsFMzkADTpqWPtQBJ56V6Ni+y9zCOmHts91LyIl5zMaswIUTIUCeZidd9BXZ/i1jCYpbj2wXIZQxaAs7GVTKBrHXXnR2x2ruMgvXrJtmyrqXMBBmyHMhY6giYaYOoGtYaT0Z0i2ncShxT9mIOKtWbFw9xcV7juwBKBWSRoACzFljQez5GdM/ZG0j9zdRLmDt2pyudcoAEtAmQcxBB+FZ7C/tSVLqi4mdcoVHWAT/OzAknWFgACrPEe3mCu27lv7QqlxlYurzz/piBOgB1ga61l1yWN60YbtX2Ut4TGWbmGu58PegodygkArm5gAiGO40PUz4viwRHR4DAZu+TViOYYfwiNcw390FeIE4llFgg2MOqqLnIkHMxAPM5vSg9yyX74ke2Mq+mq/P8zTfcf2tpBb9m3GbFm3iO8vKme5K59AUjkWO5M6VD2vxtrF4zDolwXEIuFyh8M5fDrzIj0HrNZ/F8Ey31s5hOTO25AkEgctTpp5+6mdnLH3ouHNC6R1ka89v0rqkcWTXOEI1u41ptUPiDkTAK+zA3150Mw9rvGCSB4gpJ2EncnoKLd2DbuKB4jcVm1EzJ08thzO1CRaXLJYDMxkSPCBET6/lW2ZR3BsN3t82gw8TEZtI0kyJI005kU7FIVCvm1LhRp56/hG1U+CD723/dr6EEfgaK8ZwgWzZhpn7w/0lpOWJmZFRbFe5Wxl7VFVSLmY940+GJ0C9NNz50tkgN94SiFmzMFkiJEhZE8qe6EG9ckg6xG4IAIM+/5VX4pfdkBLSTq5nUknn11NaJdkWFuNlbI0At8R5jlMAx6V2Hv3DeVc5G+u+mpO9TcLvtaS4wA1keJQRBEbNI8weRg1WwSvnFxeh1O20msNmkH7164q5VvhsyguozaHkGEASCJG/rrQHDZlXxDfxT1mm28c0u2kmPdGg503vCUt66Zz8zJ/GkdxJ6Go7JocpzpooYrtqGIMwDMjajXCeJI6XUd2Q5HYEQumiBQZADBpMkazv0zHZ7Gst6+ZglCMvkpHLbnS3b6ZTAZr5J7wNoirOaVAA156yNTpWNHJxaN6pZRZSvv3TkZmGULuNJgEjT4R5Vdv4xbV0Zblu4GsESkx4wxiGUQQTtQrEkklyxIL6jl5GOsVDiCA5K8oGvpWzGS2LVq6WfQ88o+bfixo3xq5cQgXJmB6ZZ0g899xQLDrNvvBCjOVOus5QZ9KvHG5rYNxmYBdMzM0AawJJ0nlXOTs6JUEBiWKET7AhR8TW17HYy8MNby284yPHmTJiZ0Mk7jY7615Vgsd7YOznQ8hy69Iorgu0fcXXVGZkMCUYqGgRIkwJ6wTSabVF6bSlZsu2eNHeplYG6tqLuWIkTA1EyJO0bCsLxW8O9uA/wA87dSCfxNEb3E+9uLcyhJ0ygyBlgCSfITPOgWH4g9u+Loylg5bxCV3I2/CkI0iSduz2Hspx1EWyveKFa3b3IUhoAYQTsDzqbtT2mRQVZy7tdBQW4PhC5dSWA1bkCTrXimNbMFkakkgAaCWn3CKJX9bakk7jTkABETy116V1UTi2uAt2msL3/it5e8BnMmV1ywJ1kjTXX31jlcRzrU2LS3MRbQ3HZSqg/05tHjTprOtabDdjuHNCBnZurMyz+APu8qSEeTEdmrlsvc73MUVZhQszDAe2CBrGu45a0l52ewqJbUy0lgpL6bAsZhddtAaPdpeCWcI/wByYVkIYGSPnr/rQnhV2yB945UciFLADWdvPL86bxFtSBP+EXOfhPQsJHzpK2iHAgQLh/4rY+ReRS1k2Z/jXFu/IyrkABETMjSPT3eVWOHcXQ2DZvZ2VT4QQGC9f4gfxFXE4SkyV5aRA+PP4UqcFQcvlXTttsznSMvbuakCdxHSJPv58j8anVgUPtAgeRB8oia0eL4QGWFVQYAnUGB56mZjarFvhNsLlyg6ak8/hRdNsOSKnZzi6pZe14gzk8zlJ0AECZmOlKGZrMpbYtIAkT0BJ1lRHlHQ70Sw+EC6LPxM++p/s9Xsk7hmMXg75vZohtMxOwAAAEe4VJhOEsjq7McvMLvI8joOWp+daM2IpO6rXaRnNgCzww5boJINxgRl5EGRJMdeQoc/BLkOAPZGhJ33200rYd3TctV9MZGStcEdYMkZWB0HT9TSXOH3LkJGWWLEtIHkTA3jYCTWty+VIbflU7XkufgzFjhz3Lht5VVYPjZtCRuSQJiBpppQvFM5DLElsgMa+yCYHyMzy51t3sDpVV8ACwYzmXaNI36bnXc0cHwRNAfG3bbYfDqkCA2cif6N5ETpGgqjwVQYUqWMHaNDGhInlE7UcxfB8wCjbWTz1/E1AOABdVPj5HUD5VjtyN5ICoZsoIOj+7U7b6U7EJbFxQohZ1Gu+s/lRF+BlQcrFm36CfKn4jhgIGhBESZklusxoPICmEiZITs9YUrduR4gIP8AvED8jW2v20D2W0glbIOmYwGDA6bEoBHOsdbTurjGyDlYbPAA+Emj+GwrPhbBY5mt4gFiNoa6GE6ROo+fSvL1IStuj0dOSpIBduLIGKv9M9p1886LPzmszcYZmiCIJnroevnW97Y8ID37T/zW29JSco+GnurCYjB3CxLLGo2GkV06buKOUo1Jk64UDDrcnxNcIif4QG1id5EbUtoDuHE6xp+JpMNhGYKC8QZCtoPST6n40wLusiW0322H161ZJlTKtlYKkzlnoY+Ma0xRDAdCR86LXBcW2LRAy55HhYToRIJ0jntNOTs/cicyHckZoO4/mAB6wCedaozYZGD7vD3wwGVsOHGmoYaq3LnptQDHd2UtBIJEhtDJmPaYaGIO20nejtvB3IKM5KFQpEnZdQuvLY6RGtJiOCq0R4YMgcuY29/+tWPTlyJTXACx2BdTbJUhYBDHodtvSiDcOugqxkAics6RJgxpp5fjR5E2HTby56U9LegUbDYch1iuvbZztAS9wx1fVwQQDmRtQI0XqNtjB/OT7G8Ed7cg7jMYPr1owtuKXuwaq6emupMvYzdzgSn+Ij3CoRwxwYAyqSAdeXX/ACrVNYqJrUVcEMgD/gw/mPyrqOV1MEXJhPIaU2qsinZa60YKy26kW1UoWlWlAaEpSAOdPJ6VEUYmaULHqRSPHKKjNvr8qlBHrShZW7s0mWOfOrRI5VVcTuagOKim5R1rmXlTylCjIFMdakINRMpoQaRXKu9dlp9ANdPSoXXWrVIw1oCpk+v9aibhttmDFfEu0aVfZKaVqNJlTKv2IZpLO0cmdmH/AFExUhsDoKmAFcgoklsLKlzBo24qknBwjShK6685Gh9x05edG4mnHrUcUwnRQuWFYQRI86sWbIgACp4pyg+tWgRmzXCzU66Uuhq0Qr92KkSwPKni176eq1aFkfciozaFWI9a4LNCFYJXNbq2E9KRkFKLZSNiuqybNdShZP3f0acqcqeKcPifrrVIRZDXC39RUzfXnXZ6AZ8aSNxTneKj7ygGOD60xkPnTw2tcT8+tAT4PhGIuoWtWmdQYlddQJI6zBG3Wh+QmtNwfiGHS3ZW73fejEXLlprjGLTi0oS66qQTbzeE+tUrfEbK4IBruGa4bN4EQpvPiWuL3LJAkoFzaqcuutcs2nsbx0BVpNdalVWaQqkwCxgTAG5MDQDma0GJ4hhC+FHeWfDcUXbFru3AQJ4nZkQXB4t1YmSfKu/xmz314WruEWcJcTvS1prRukt3feZFyoIgEEajLM07nguJmmQgAwYM5WIIBgwYJ0MHSmwOdHl4hbuJw9HxWHUIz974UL7sUbKV/dldz7JJUmao9ocXZuXl7hrLqLCZzaKEd7muZp7oBc2ULsBVU7dEcdAfisOyEBlykqGE/wArCVOh2INQqPPTzo9xRrLXrT/acN7GHtsguBrqkKqvNvchdSR0FW8dxTBi/aZLuFuZLGKNxh3JXOP/AA5cIAkmTAInlrFRzGJmkXMQANTAA6k6AVLfwroCWUqA7WydNLiiWX1FHcLxLDi47i5hLdzusIc9wILavKnFAAjKj5ZgbzVbCYvCNeR3ewwbimKuFmKGcOcxViT/AOWTrO1TPwXEC56RtRRzBY61da2wOGF5sDc17tTbXEl27priIpA8A3K9PKqfaIi3xG+AAFS7a8KgAAC1aZoAAGpLfGrGduiNUVcdwm/ZCtetOitsWEeceR8qpKtau5irHfhEvWsQ2J4nbvFEbMVtSw+9BHh0ZUynUx0FS3cZhRi7a3XwpKDFi41sJ3aNnIwouQuTMqzOYGCJNRdT3RcTKE/GnIpJAAJYmAAJJOwAjUnai+P4nYy41rP2cO32e3aINu4DmEX2t5YXNEk5R4TNE8XxTC2zhBbv4e66Yq3mKi1nFnuyXLIgzABgPakgwZ2q5+CYmeGFcKzFSFVshO0PqcvUHQ/CkT6+hRO/jbBuE3buGvE8SQzaCH/ZsrlgMgBIAK5o/imdasYji1gMxV8I728NimLW1Q2s+Zvsi7ZGcLAI3mJ3FO54GIEu259agXpWqwuPwv2i8bj4a2jLYHeE2lCXCim7kW6jITM5liR6msvbYNJDFgSYbLlzCdDA2kaxymtRlehGqH2zHlU6magJp01sySk8q73UgNOI+v0oBgPupCae4P8ApUdALkrq7Xp8qSgHg0qv1M1CAeQ1pAs70KXA4qPMOVNVY/SnVAcw03NJliubb8aq3STz91AWWI1+ppgIquE86YTSxRaIFR3D5UirA+vypjUAuf3fCrvAcIt6+tpnyK2YlugVGefTSqTzyH4fhSWL7W2zIQGhhqJHiUodD/SxqO60CD2I7PG2lvvZFx+/lBl8IsoXGpj2on+0iq9rgVwmwoy5r657azrly5yTGns66T8dKEWcZdQaXCdbjS8uxa5aWwxLMZgW1AA5QKnHFr0WlDW8lmcid0MuYrkzPzYgempmses16S4OEEwqkFzee0TK5AUti40ltdBJOnLrTk7Puc0G14SAPGPGTbN4ZP5ptgt6CqqcUxJcObgZu9a4TkWM7oLUREZcgy5fzpi8QxGYnOubvM/7sAKwsnDKFUaKq2mIy+nOnrHpH4SxbNq7duZyiZPDaCl2NxsqxnIEaEkk0+1wG462iAg7w2wEzDMvelhbLAeyGyNB8qgweKe2CqZIIUMtxFdGy6rIbSQRIO4NPHFb691FxfuijA92oLG3m7sO0SyqXYhTtJqvLgKi0vCzaS9dGJWz3dpLge3dy50uNlGR0IIkyPMwOc0y12du53TOj3AVL572ZzcdWuBCWJLXCqlonYVRGJuhShKmbKWCGtqRktksuh/iDEsGGoIHSphxbE5rjq657rglu7U5XCG2pTMDlcIxEjqdKnq3Gg6/ZW09oqzANbtXiyxmGeT4PMRodNYq8vAu8ud3hhdYhLdy498oJN9RcRQQxLOZMk6SN6CXM5yyZCW0trpsiDKs9d96t2OMX0LkOn3i21IZAy5bShE03kAb+Zo1LgKiezwd3t27iZHW46ooDCQ7khQwO0wdaTiHBHtJnLWmHh/duGMPmCNprlJRlB6qajscYxCpZti4uSwbZQZBM2pNuTOoGY/rVS5irrLkLArltKfDHhtNcdOf811z8OlPVY0GogJqZIG0ba1Ep99dFbMlpQD0+FJ3f0KhE0hMVbBKV1/OpFGlV2PrXGaWKLIFcW1/yqBHNPU0shZRvP6+utcw3+vwqDN9a0jDpVA8j1+f60lRsjefxrqAtM3Ue76FRsflpJqZ0Hl5/QFQm3O3P65UAwn6P+lMLk1M9vz08vx0pjp7+vu9aAabnPyn6+NMZvOaebfrSMmum3101qAiW57/AD5U9Fk9Opn6+jUhtidadbWPrX4etCi5es/gPkKZcMU5/wAeX0aYPTWgEK0hjpSMsb/jrSqwn0+uVAR5D+VNf3fXvqY3J0/KojvHPzoCbB48W1ZSjuHa2TluZBCOr8lJkxAIgiTV7AcduJcu3e7zm6R4XcaBYywwQTBCwYnQTOsiy3I7dPryrsw86w42asvf4qBp9ktaJbUeJd17zOxi3rmDjTeUUljTsTxbMt0LhbK588exKTbCLB7uRDDPpGp5VQVt+dNZ+WtMULDF/jwZ2b7JalrocklScoYMwMWwPFqPQmcx1qDh/EntWwsOzFizsrhAZXKAFyEKQSWDLBkKNQIoYl4EcqcbnnTFbCwuOOtJLWA+Y3pV7srF24tzKsJpGUCTIMtoJ0CnSJ3ga1ICOv15e6kcDl/nFVRSI3ZFPSk2P+VPFvppSAfX+lUg5GnenRFIBz/D699OnyoBQ3SkTrtXKN6cm2tUEiLNKqjpTbY0pyEE9aAeAI5fHnUVxTU6sDzG2vKmMw60BArmfzqTOeW3rUbmOQPoadBjp5HoKpB8n+qupVUxyrqEJmuU1D8d66uoUWNZ59D7qaTpqPhXV1AIGnQUwkmurqFHwf1qTWdttd66uqAiI3jf12pAAT1Jrq6hRrCdAANaQ6HnrSV1CChvL1+udKTAk8t/WurqArHp7qVRApK6gOL7daVjMH6866uoCqi6/XwpyyedLXVAdlnX4VJaOs/UV1dVBKX+FP5RtSV1AMYefup2YRFdXUBwMUmbT65+6lrqAb3uonrUyMOp9a6uoQcVk0gGnl5ddq6uoBpXKY+NPCR8KWuqgcsRXV1dQ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UUExQWFBUXFxsaGBcYGR0eGhoYHBwbGhgdHCAYHCggHB8lHB0cITEhJSktLi4uHB8zODMsNygtLisBCgoKDg0OGxAQGywkHyQsLywvLC8sLCwsLCwsLCw0LCwsLCwsLCwsLCwsLCwsLCwsLCwsLCwsLCwsLCwsLCwsLP/AABEIALcBEwMBIgACEQEDEQH/xAAcAAABBQEBAQAAAAAAAAAAAAAFAQIDBAYABwj/xABGEAACAQIEAwUFBQYDBgYDAAABAhEAAwQSITEFQVEGEyJhcTKBkaHwFCOxwdEHM0JSYnIV4fEkgpKTosI0Q1ODstIWVHP/xAAYAQEBAQEBAAAAAAAAAAAAAAAAAQIDBP/EACwRAAICAQMDBAAFBQAAAAAAAAABAhESITFBAxNhIlGR8HGBocHhBDJSsdH/2gAMAwEAAhEDEQA/ABi8cU+18SAT8Vg1cscaAEK5E+cge5oP41mbtrKpZmIAEk5m2qC3ftQPvRr/AFn861RmzZpxyBsjHlyPwaKd/jakjW4G5D2fhH5VkcM9rMs3RlzCZuHadflWiD4AERcTTpdb/wC1ZaoqYWw/bG6h8TAr0aSfjIPxmrN3tfauiGFxT1QkR71bX3isjxN7RYdzdAEa/fc/e1Q2gB/54/5/+dFG+RdGvPGbCEHvcX/zB+Zoza7Y2wkzcYDmwWfkR+FYNTIgXwf/AHx+tX8Gp2N5I/8A7L+tXHyMvBr7PbK02ozj1A1/6oP41y9s7TErDmN/CCNP96s5YLAx3lv171f1okQNMtxdv/UXf40w8ky8EN/F4VbjODiFe4ASUYAsBostMkdJNXsJxe3aBcPiG5RcM69IJBn9elDeNcXGHtgks7ttkYNABAYnWOYjrNPOOuOlprNwMCfF94NAN11OmunuqY+S5Bj/APIkuAjKxETqBqvX2uR+BjyoHZxyqxCsWUNC5tSJ2GsgDkIG/uorctMYAedds4mPjypmI4a5jxt10uD8txTDyMvA7/FQVht+n0ayPaTixsDPaic2iiBMAk/ugpEATJY+laheE3T/ABP/AMQ/ShHF+AtcXKbvOSCyt7txGo2q4VyTLwZHA9tXW3rbGUNMDNp4cpiDz1MddaU4tRh7h7u5mE6lWAgyDBOnM7fnqE45hhauPa08JImdD5716J2qw+HThha203GW2PbmS5XNMmdieelR7lWxjL3aZ3XNbXIwCgKAYGrMT7Ww/MdBRrst2jZnKX7aKcuYMEAJ66iI3HXnWe7HcPF68wMQEJOsakgD863WF4QLa5UYqJ27zT57Vqk0ZumLjuKqREQvWJn4n8DUWCx1tCbhzM3LSQg5ZZYnWrScPYmc7f8AMFO+y3Rs5P8Avj8jUw8ly8CDtMraBrgPkqz7pY6+6hD8Vtifv8Z10cR9edGLmHuDZj7mqA4ZzMlifWmPkZeBmF7S2rI1a+56u2b03aBVte26ESM0egn8aGvhbh3mPWqeNwT/AMIMetMfIyDaduEJhQ3rp/8AaqeN7UrcMG7fXyQqvz3+dBX4c4H8QPrVX7C41Jb40x8iw0/FlWD3uJPkbp/7TNTntcQIT4sSfzk/Gs5cwh/n/wCoUxcMQdX/AOoUxGQavdobjfvLjAf0mB6ab++oBxHpLDzED5xVp7OFiM4H/uH9aGcWs2Rl7pxOs+Oekb1EUtfbddCB6Sf0A+NNu8TWZLe6Tp6ZfzNBcg/9T/qFMJXMFFzU7DNvHStUSww3Fk6A+eQfm1dQn7M38x+I/Suq0SyTjR+4uf2mstabQVqeOfuLn9prNYPEWe6cOrG6R4WnwjaNBz051lGhly8QdIpoxZ8vr30xX8QMAmRAIkE8hHP0rcPwkYwJcvZcMyKS6gFWKyQM2cSDIEaHQmNwajZTK4DvrrZLSZ26AbeZMwB5mjfEeGJh7f8AtF0d8RKogn00OpE8zlFdju0KYcd1g1VetyPdIB1Lf1N8KzuKsXMovP4hcJ8RYEkjfNrIPry9K3ol7mdWcMc3Rfn+tOHEn6L8/wBap11YNF48UfovwP61d4djS+aQNIiJ5z1PlQSr/Cz7Xu/OqA0LgO4p63QNgBVHvKU3KoL64mNRoetX8P2iup/FmHRhPz3oCrEkAAknYDc+lSjB3iYFq4TroEblvy5QaA3HBu2ttSBcVk6ldRHPaD8BWmx32LGJmXurx8jDr8IYe+vGcQrIcrqyHowIPTY+dR/aCCCDBGx51vN8maNtxbs8qk928f0vr7pA/Gs/iMLcT2lOpgEbE/QO/Q1DY7R3gIL5x0fX5+186uXONhguabQBlgplnBImNsogDqSGaNJrMmuCqym/hU582YtpqCuUbzrIM8qqm5R3uLN1JBzwYG4ZREkkaTOkbjQ0NxHBzIyNJ6NoR79vwqK2g2kVC4pM1R37Tp7alfXb47Uy1iCCCIkEESARprqCCCPI6UFmoscCtXLaurErlJZyRlDKJZcuTPI35iOdAMZZCOyjkY+tB+FWrfaK8p8JRVyle7VFFuDqfCBEk7nfzjShl7EFiWYyTqTQDb7AKTA0E0yxZvOAVtIQYjxpOu2maR/rTMW3gb0NRcB7N4nGEjD2WuBfabZV9SfwGvlUZS0mAxDTFldDB+8Tf/i1qO7g76gk2lAAk+NNonSG106VpuC/srvv/wCJbudYyiC28TqY8wPwp/GP2V3FP+z3lfaEuQrQRpBBIOsjlUsGF+2/0iu+2n+UU3HYK5Zdrd1GR1MFWEH/ADHmNDWs4F2DGIW23flS9sOQLQMSSIH3oJ23gbilgyv2w/yirtrAXnUMFSGEibiDSSNmYHka21z9k6qpZsaVAMT9nMDzJF3QdelQcW/ZYbCMxxBJW2z62QFORSxAYXTrp069NbYMMjSJqxws/wC0W/8Ae/8Aiar4A25XvSwTWSgBbntOlXMFk+1ju/Ylsu+2U9QD8vjvV4Iaeup8V1SwQ8d/cXP7TWcsG81hmOQ21AHiCzpAAECenr50X4rjVazci4raRoV3O21AcNat5GLOwf8AhQLoekmfXl7+VWqJZteBXsBhMDaxD/eYu5nhBqwC3HQRytqQu51OsTtWY4px67fLFoVSIyroAAZEndjuNep2mhZFJUb4KkdR7svwI4m4ufS1MTIEkctNR6xv7zQGrfDMcbL51GvIgkEbjQg+exqFPZMB2ZwCIGGFtFNSS8u4AGo+8B9ZHurzrtP2PuWroOGS5esXP3bKpbKZgoxA0IPMxI8wa2PZfiTELeeLYaWW2HOkxLEHad4EDXaa1zYsm5GYFWBLaCCZ0JI3np584qA+e8Th3tnLcVkbowIPzqfh/wDF7vzr369Zs3LcXVtspMeMSp3Kgg+HSY6gAdK8Pxa2Rfv/AGc5rOf7sxHhOsCdSAZAPMAHnVQGTXTTgK0g7PucmUW/GCwEAQNSNSInQ+nxi2ADw1oup4+71gvE5QQQT8K1z40MpDcV9oaqbIj0MDbU0KxvBHsibipBDREbgA9POh4wxKlgqwN9B9dPjWXb5OsJxiqcUwnxLC2LzB7vEVdgAoPdRC5iYhYG7E+81Rfg+E//AHl/5Z6jz6En3U7htqzI71AQTE6KB5nafjSca4Oy3F7i2XVxIATNEbgGNR051Kfub7sP8F8sr8Q4XhkQtbxi3WGyBCCduZP1FA5ok9kaeK0hgSGUzPXRD9Cm27AkeOy2o0CtJ6gfdj8a0tDjOSk9FQPVyNtIohheM3k/izjo4n57/OtRw/h+Da3na3mK6NqRBHoduc+Vdf4bhGWVtsniAOhJUEj1BPSPnWsqMUDLXaFWGV1K+Y8Q943qhxbuiA1vLJP8PTzHLlRnEcBsEDu7omYMgGD0IWCKrpwE5sg7piW0YEwAASZ+HnVc29zKiuDOTXTWlTs3eYStpWEkAg7wQpgEgxPlQbiGGyOVK5SJDDowYg8/KsmgfifYb0r079mvGrIwS20ANxCe8VhOpJObzBH4HoK8zxQ8DelUOH4+5YcXLTFGAidDodxB0oyn0Pf4qAoBWJMZV2b0AWCN9+pqthLqm0AqAgHcxMjQxkGuo25QYiNPFr/bDFvOa7JIicqgj0yqPr3UW4R20GHwncrna4cxLNquZjJglpXTfTeTzmoCP9pHF7d/EBQGJtAqWzDWYOmnIzPn6V6B2Ou5cPgwi6tbBJ5qkNJMcpAXXrXieJvs7s7GWYkk9Sa9L7MftHw2Hw9u09q6zJbyEqEg/FpoD0y1cDiA+VmkKToNDq2s5vSdam7V6YHE5vCe4vRtDfdvoABpA1msAv7VsHlytYvkeie/+OqfEv2nYe5h71o28QxazcS0WywrPbNuT4/OTA69aA834azeyltLhMaMubadug1191W+FIRiwGUIwzSo2Bg+Z+VVOHqcyw4tn+ckgD/hBPlVvhq5cUIYXPa8QnxeE69apk1sV1Q9+eg+BrqYsZIxVr93c/uT/vpyimWv3b/3J/31NYtliFG5gD1Og+dEVlqxwu69trqoxtpozAaKdN6a3DnFsXcjd0TlDx4S3SvZcHwHCIqqB92FKva1+8fVSSSZ1MDzzUE4lwi1bFzDAk2FuGFZpgamJGp1IjXlzpKMo/JYuEvfb9TzKxhS7BVBZiYAAkknYACnvgGBYMrAqYaR7J6Hp769E7P8Ja2CLarDXVK3CdUgpoee5AkbiZq3xHDpZGIL3SO8fLeUBSWddskjw+GG1mNdjvyzeVJHd9FKNyZkMA2JGGLhwbaMFUN7QMRKwACIaJJmjPB+M4hkuuDbU2kBJYe3vymBMb7SaJLibPeJbW2LJ762A4URntnxaDLuxWH30aQNKJNwjuVvErbu52V8otgHMG1JMkEMDtAjU7kmjyxt/fBFGGSS1+7mC7QXMTiLYvXWIsM0KikZQwEHw+1yOp6mquN4K2GyBiCbihhHLyMga16AeDWLmGQsbiZTLI3shirtoNV0brpAOxNA+K4hLLWGeyS6ySWX2lKxOWCMnQHTQjcGIpyfAcIrn7yA8Lwm41t7nshVBAI1fXYfWunWpsNe70NpoilwCxg6jRRG5miD9qFm0YIKlf7VEMCImCBm0jpy2Gj4PgrOXO6Z7iQwABOYtmHMn+YwBVk5pWyqMG6TMngsMXRmCBToApJDNm008Mb9ar4nFmyLlhkEz4jm29k6aRGg+NHeGYi3exDSO7ytectAzNLQoIggKOf9q9TV5cJae24YIbiy85QWNwiBJ0OUGfgKmbT1KunFxVbmYfCeC4t0FHt5WW1Mlp1I0GgiTpPPaKr28det2syhxauE5YYFQZ1gRod9/wDOtBhWJCYm5c+8y3UiJQEDWCDIkKDtsROmtRcQwCI1yzcJe2iXboCQpzBAxUAEjQZ2G3v1mKbLPpKO+n4/v/oFYzFX7Nzu2DFzDeC4TmLc/CurE6e6m2C2Izsw8dqIVmliZIy6gEEHyOulGrHAouC7dvzctuiwsGVgSTOoIJYxGvlOk3DLSpjCUTMjWiSrlfbGSWK5pMgZpJ0hjzq9xtaGe0lKmAeG27i4nuimRmnMHY5YgnUBZPl51Zs3rlwQLQtItwI17MWCsNY0yn56TMirn22z9ovwLbl+7Fq4yz4soWPZlQDE9ddxT+G8NNu3eS5cY5LoYkGJSUYsCBI5Hr4uUalJsr6cY03t9oEJxJWvBLig+PJ3gOsA5ZErOo5GmcU4gLd51UN4H0IeCOn8M7GKOcH4WqY281hc1sqGBueISQWZQSDnPiG8eewm3wPGpcfOYee8ChkXwpozAl99w08temrN3proTtqtXWpjreKLE5bbsdScpJPIkmF6xr6VUxNzMQYI00nXmddq2nDrtu93QQiy6WyDkUHSQAp2Dag+KZ0p/EOF4cY427tzvVWyCviOZXBaQ2QGSI2IEg+VaU9HfBl9PZJ7mMxvCLgw63TGS4SoIMkETuPODGtU8N2f7y1ccXEQ2wDlgy3XdtPzrfY/F4fFlRfLKSrkFSQuYZEDCdGKwQZBEH30K4BgV7m6jsFuwRnJOQIWK5WAlQTqQD4vFpvWVNtalcI3ptRjLfBHYqBJLGF8MAn1JinWuG5bgt3AJzhToZGsGMrR+Pvr1XD2PuxbayLpDxYIcIqDU5swn+HaR+tRcY7L2M9vFJauBIJvBn8OYLmLHWVgzMGJGnnX1K3C6d1R5xxvhVuzea2gDKIgvmzagHUqwB9wobdsAjQKvmM35sa2XGOz2JvYq0SgVcSQEckFNLeuYoTBhSfPlzo5xX9mV4WFKG3nQElszAXRvoNcpEQJ38qqkqRmUHb4PK/s3n8qkS0ANQD56/kaltrmp3ceddNDlqV1ECKkwX71ff8AgaVrB9aTCiLqz5/gaArBR0pKUUlCE1r92/8Acn4PWu/ZdbVuK4RWUMCXkEAgxauESD5wfcKyCH7t/wC5PwevQ+xXChheI4K7cuAKc5OYZQv3RAkk7EtH+tR7FQZ7Xds2w+Ov21dfC+yggqIGk5IMg/zAVlcN2mN6+Fgr3rFSWuH2m0HlBPKffR3t3wgXMVeYJ42unxg5tDBWBIA5nn8jOGxHAsSlvvu6uC3n8NyANZ8J0OnrtWeKbOkW1LJI0v8AirottGAZT7VthIYz7OxO4+MdBRTjPB1NpEsK7XZzMGIkLznYc40190SE7OcYe7jC9zILhUwFEDNESNT7/OtTicdqWRfG6qojfc6e6T8Kj0o25ZNv3MoM9+7btNcysXIJJ0DEsWJA5z5cgK2wvtbLG5cXLsDMAhdJ12qbshg8Mxuyga67XAXA1TkFRthzJI9D0oV2/GHt4YWlk3LZRs5klixIYEjQyPFr7qTTn+BmElDjX9jR4biOHIFouuW6EKhifG5BOZc5IGoE5fDoBvpWf/alcS4M2fxW2IAB8OQ8oA11GhnkR1rAY++yPlOQlAD4WDDacoKsV3YyORmm3sccnOB7InQHmY+O1dFBqKSezOeaycmt18BTjGEtJYwrojh3Azk6gk7keW5rRcK4sUItG6GAi4AFAKsM0kamY0htCNdqyd/Ev3WHlwwAYKuvgBchp0gTvpTMRjCzKIBP806kAaD3H6OkTtv3HcT4NvduobJv5yrO+UDYFZyAbSSTzmN6M9nrlq5ZTNlgM5aYk5WEbkE6jXy9a8/v9o7vcrb/AIZUhejBVUR0ErmjaSTvrUGD4ibYhDDQUJ3hfA2nLUzv+hqdpq2jfcWlo219lu389uHa7bIKjRQ6NlfUA9VBIB9nnQfHWzc+5c5c97IwGm5MQQBIy/GaFcIxq2271JIthpnSMz5WGmk+JSD/AE+dLcv5riG2WYM7sBuweEjlucxA9Odejpzx32Sfy/4PF1uk5JuO7lF/lHavzPWVfDpCC1bULmAA0HhDabQc2h3Ps89a8/x2BS7fxbBshtnRQNIjSf5QeX+VR4zjNy4FMkssFnj2iST4hEAagHQbD35m3xe4xdyfE2YXGGja+HQ9RoAek15cG1Vnv7kU7or37oe4q2pznwnXUvJ20Ebgc9t60N3H38Li1N2At2MyyGU6ZJmTMe1v08qrdmcBau3e+MBg57pIhZGsnLO0iByy89KK9p8OLsL3bu6KWFwEeEHNCnNv7OoGugiJgxrFoXnFoq2OPrmIGlpQxVF2D5mIJGxzTGu2g23XhGDW9d7u1cFpDnJ3OQyMpA3EjTyjfXUb2axGTDXlZQO8Q5CRvtpt/MBtU/Z62UuMHGS4oYsSfCArAaAb7bzGnrWs3FNrSiRgpYxeqLnA+GsLuKVr8XrUiQRDyCTmzEEKZPXUzuAaziYqM5thgGyiGIzGRrsBmEzRi5xG2l663d5u9tN/HMMxYBhHTUQZ5867tFbe/wB07DKwUg6mWECDLEgazppv7hlXGWvP6GnFSg3Hj/oW/wAMZeGreFtDdJDBlcl7cS2ogRoPjVrgF0C2yOVbvFJYj2nb2gdZCwPLl1NV8BiHXA5HYw5ZQJ1A1BY8joREc5mas9neD3nw9xEysrnNbdjHiDERzKxlPunWukcIxrqLdr4Mu5S9HEWRJcPd5UfKbbLPtENIJGpbYlhofdoIGht8Xu2+5W8iut4ZEykmdM3jUqBJ2EHrvWNxtq93Qw5tFMRbL58uWWQjMDK78iJJ023qpwntC9i7YvMFY4djCHMNwVJImAYJiNjyrlOK6jtKl9o6dOfZjXJ6ddJQhGRsxsoF1YNpmB8OXxnloJ2qJO1KELbDNKKcwIb94CPCcy7R/LrrWv4RxRcTbW8VKHTQjWG39kn4jXfrQrtfYDXFuZQXRsjGIBBUsjAZjqstDb61V0qs5y/qLptbHiwtg4S7cVUS2bp8E+NGnRACJMBhroIBnUQQlq3OgrQ9vEHeNdUASwVgCs5hMSAZkqAZrNcNvZGViubKwJXqBBI940rpgkYycty/wvCg3EzNbjMpMkwRMkHwnl5H51b7WWk70XLNtUtlf4MuUNqDovsn16iocPft57htgqhZioOhUEyB6DYekUziLsQQYCgE+/SPx5VMb1LlScTPnDeddT5rq0YNbwjs73923ZsFMzkADTpqWPtQBJ56V6Ni+y9zCOmHts91LyIl5zMaswIUTIUCeZidd9BXZ/i1jCYpbj2wXIZQxaAs7GVTKBrHXXnR2x2ruMgvXrJtmyrqXMBBmyHMhY6giYaYOoGtYaT0Z0i2ncShxT9mIOKtWbFw9xcV7juwBKBWSRoACzFljQez5GdM/ZG0j9zdRLmDt2pyudcoAEtAmQcxBB+FZ7C/tSVLqi4mdcoVHWAT/OzAknWFgACrPEe3mCu27lv7QqlxlYurzz/piBOgB1ga61l1yWN60YbtX2Ut4TGWbmGu58PegodygkArm5gAiGO40PUz4viwRHR4DAZu+TViOYYfwiNcw390FeIE4llFgg2MOqqLnIkHMxAPM5vSg9yyX74ke2Mq+mq/P8zTfcf2tpBb9m3GbFm3iO8vKme5K59AUjkWO5M6VD2vxtrF4zDolwXEIuFyh8M5fDrzIj0HrNZ/F8Ey31s5hOTO25AkEgctTpp5+6mdnLH3ouHNC6R1ka89v0rqkcWTXOEI1u41ptUPiDkTAK+zA3150Mw9rvGCSB4gpJ2EncnoKLd2DbuKB4jcVm1EzJ08thzO1CRaXLJYDMxkSPCBET6/lW2ZR3BsN3t82gw8TEZtI0kyJI005kU7FIVCvm1LhRp56/hG1U+CD723/dr6EEfgaK8ZwgWzZhpn7w/0lpOWJmZFRbFe5Wxl7VFVSLmY940+GJ0C9NNz50tkgN94SiFmzMFkiJEhZE8qe6EG9ckg6xG4IAIM+/5VX4pfdkBLSTq5nUknn11NaJdkWFuNlbI0At8R5jlMAx6V2Hv3DeVc5G+u+mpO9TcLvtaS4wA1keJQRBEbNI8weRg1WwSvnFxeh1O20msNmkH7164q5VvhsyguozaHkGEASCJG/rrQHDZlXxDfxT1mm28c0u2kmPdGg503vCUt66Zz8zJ/GkdxJ6Go7JocpzpooYrtqGIMwDMjajXCeJI6XUd2Q5HYEQumiBQZADBpMkazv0zHZ7Gst6+ZglCMvkpHLbnS3b6ZTAZr5J7wNoirOaVAA156yNTpWNHJxaN6pZRZSvv3TkZmGULuNJgEjT4R5Vdv4xbV0Zblu4GsESkx4wxiGUQQTtQrEkklyxIL6jl5GOsVDiCA5K8oGvpWzGS2LVq6WfQ88o+bfixo3xq5cQgXJmB6ZZ0g899xQLDrNvvBCjOVOus5QZ9KvHG5rYNxmYBdMzM0AawJJ0nlXOTs6JUEBiWKET7AhR8TW17HYy8MNby284yPHmTJiZ0Mk7jY7615Vgsd7YOznQ8hy69Iorgu0fcXXVGZkMCUYqGgRIkwJ6wTSabVF6bSlZsu2eNHeplYG6tqLuWIkTA1EyJO0bCsLxW8O9uA/wA87dSCfxNEb3E+9uLcyhJ0ygyBlgCSfITPOgWH4g9u+Loylg5bxCV3I2/CkI0iSduz2Hspx1EWyveKFa3b3IUhoAYQTsDzqbtT2mRQVZy7tdBQW4PhC5dSWA1bkCTrXimNbMFkakkgAaCWn3CKJX9bakk7jTkABETy116V1UTi2uAt2msL3/it5e8BnMmV1ywJ1kjTXX31jlcRzrU2LS3MRbQ3HZSqg/05tHjTprOtabDdjuHNCBnZurMyz+APu8qSEeTEdmrlsvc73MUVZhQszDAe2CBrGu45a0l52ewqJbUy0lgpL6bAsZhddtAaPdpeCWcI/wByYVkIYGSPnr/rQnhV2yB945UciFLADWdvPL86bxFtSBP+EXOfhPQsJHzpK2iHAgQLh/4rY+ReRS1k2Z/jXFu/IyrkABETMjSPT3eVWOHcXQ2DZvZ2VT4QQGC9f4gfxFXE4SkyV5aRA+PP4UqcFQcvlXTttsznSMvbuakCdxHSJPv58j8anVgUPtAgeRB8oia0eL4QGWFVQYAnUGB56mZjarFvhNsLlyg6ak8/hRdNsOSKnZzi6pZe14gzk8zlJ0AECZmOlKGZrMpbYtIAkT0BJ1lRHlHQ70Sw+EC6LPxM++p/s9Xsk7hmMXg75vZohtMxOwAAAEe4VJhOEsjq7McvMLvI8joOWp+daM2IpO6rXaRnNgCzww5boJINxgRl5EGRJMdeQoc/BLkOAPZGhJ33200rYd3TctV9MZGStcEdYMkZWB0HT9TSXOH3LkJGWWLEtIHkTA3jYCTWty+VIbflU7XkufgzFjhz3Lht5VVYPjZtCRuSQJiBpppQvFM5DLElsgMa+yCYHyMzy51t3sDpVV8ACwYzmXaNI36bnXc0cHwRNAfG3bbYfDqkCA2cif6N5ETpGgqjwVQYUqWMHaNDGhInlE7UcxfB8wCjbWTz1/E1AOABdVPj5HUD5VjtyN5ICoZsoIOj+7U7b6U7EJbFxQohZ1Gu+s/lRF+BlQcrFm36CfKn4jhgIGhBESZklusxoPICmEiZITs9YUrduR4gIP8AvED8jW2v20D2W0glbIOmYwGDA6bEoBHOsdbTurjGyDlYbPAA+Emj+GwrPhbBY5mt4gFiNoa6GE6ROo+fSvL1IStuj0dOSpIBduLIGKv9M9p1886LPzmszcYZmiCIJnroevnW97Y8ID37T/zW29JSco+GnurCYjB3CxLLGo2GkV06buKOUo1Jk64UDDrcnxNcIif4QG1id5EbUtoDuHE6xp+JpMNhGYKC8QZCtoPST6n40wLusiW0322H161ZJlTKtlYKkzlnoY+Ma0xRDAdCR86LXBcW2LRAy55HhYToRIJ0jntNOTs/cicyHckZoO4/mAB6wCedaozYZGD7vD3wwGVsOHGmoYaq3LnptQDHd2UtBIJEhtDJmPaYaGIO20nejtvB3IKM5KFQpEnZdQuvLY6RGtJiOCq0R4YMgcuY29/+tWPTlyJTXACx2BdTbJUhYBDHodtvSiDcOugqxkAics6RJgxpp5fjR5E2HTby56U9LegUbDYch1iuvbZztAS9wx1fVwQQDmRtQI0XqNtjB/OT7G8Ed7cg7jMYPr1owtuKXuwaq6emupMvYzdzgSn+Ij3CoRwxwYAyqSAdeXX/ACrVNYqJrUVcEMgD/gw/mPyrqOV1MEXJhPIaU2qsinZa60YKy26kW1UoWlWlAaEpSAOdPJ6VEUYmaULHqRSPHKKjNvr8qlBHrShZW7s0mWOfOrRI5VVcTuagOKim5R1rmXlTylCjIFMdakINRMpoQaRXKu9dlp9ANdPSoXXWrVIw1oCpk+v9aibhttmDFfEu0aVfZKaVqNJlTKv2IZpLO0cmdmH/AFExUhsDoKmAFcgoklsLKlzBo24qknBwjShK6685Gh9x05edG4mnHrUcUwnRQuWFYQRI86sWbIgACp4pyg+tWgRmzXCzU66Uuhq0Qr92KkSwPKni176eq1aFkfciozaFWI9a4LNCFYJXNbq2E9KRkFKLZSNiuqybNdShZP3f0acqcqeKcPifrrVIRZDXC39RUzfXnXZ6AZ8aSNxTneKj7ygGOD60xkPnTw2tcT8+tAT4PhGIuoWtWmdQYlddQJI6zBG3Wh+QmtNwfiGHS3ZW73fejEXLlprjGLTi0oS66qQTbzeE+tUrfEbK4IBruGa4bN4EQpvPiWuL3LJAkoFzaqcuutcs2nsbx0BVpNdalVWaQqkwCxgTAG5MDQDma0GJ4hhC+FHeWfDcUXbFru3AQJ4nZkQXB4t1YmSfKu/xmz314WruEWcJcTvS1prRukt3feZFyoIgEEajLM07nguJmmQgAwYM5WIIBgwYJ0MHSmwOdHl4hbuJw9HxWHUIz974UL7sUbKV/dldz7JJUmao9ocXZuXl7hrLqLCZzaKEd7muZp7oBc2ULsBVU7dEcdAfisOyEBlykqGE/wArCVOh2INQqPPTzo9xRrLXrT/acN7GHtsguBrqkKqvNvchdSR0FW8dxTBi/aZLuFuZLGKNxh3JXOP/AA5cIAkmTAInlrFRzGJmkXMQANTAA6k6AVLfwroCWUqA7WydNLiiWX1FHcLxLDi47i5hLdzusIc9wILavKnFAAjKj5ZgbzVbCYvCNeR3ewwbimKuFmKGcOcxViT/AOWTrO1TPwXEC56RtRRzBY61da2wOGF5sDc17tTbXEl27priIpA8A3K9PKqfaIi3xG+AAFS7a8KgAAC1aZoAAGpLfGrGduiNUVcdwm/ZCtetOitsWEeceR8qpKtau5irHfhEvWsQ2J4nbvFEbMVtSw+9BHh0ZUynUx0FS3cZhRi7a3XwpKDFi41sJ3aNnIwouQuTMqzOYGCJNRdT3RcTKE/GnIpJAAJYmAAJJOwAjUnai+P4nYy41rP2cO32e3aINu4DmEX2t5YXNEk5R4TNE8XxTC2zhBbv4e66Yq3mKi1nFnuyXLIgzABgPakgwZ2q5+CYmeGFcKzFSFVshO0PqcvUHQ/CkT6+hRO/jbBuE3buGvE8SQzaCH/ZsrlgMgBIAK5o/imdasYji1gMxV8I728NimLW1Q2s+Zvsi7ZGcLAI3mJ3FO54GIEu259agXpWqwuPwv2i8bj4a2jLYHeE2lCXCim7kW6jITM5liR6msvbYNJDFgSYbLlzCdDA2kaxymtRlehGqH2zHlU6magJp01sySk8q73UgNOI+v0oBgPupCae4P8ApUdALkrq7Xp8qSgHg0qv1M1CAeQ1pAs70KXA4qPMOVNVY/SnVAcw03NJliubb8aq3STz91AWWI1+ppgIquE86YTSxRaIFR3D5UirA+vypjUAuf3fCrvAcIt6+tpnyK2YlugVGefTSqTzyH4fhSWL7W2zIQGhhqJHiUodD/SxqO60CD2I7PG2lvvZFx+/lBl8IsoXGpj2on+0iq9rgVwmwoy5r657azrly5yTGns66T8dKEWcZdQaXCdbjS8uxa5aWwxLMZgW1AA5QKnHFr0WlDW8lmcid0MuYrkzPzYgempmses16S4OEEwqkFzee0TK5AUti40ltdBJOnLrTk7Puc0G14SAPGPGTbN4ZP5ptgt6CqqcUxJcObgZu9a4TkWM7oLUREZcgy5fzpi8QxGYnOubvM/7sAKwsnDKFUaKq2mIy+nOnrHpH4SxbNq7duZyiZPDaCl2NxsqxnIEaEkk0+1wG462iAg7w2wEzDMvelhbLAeyGyNB8qgweKe2CqZIIUMtxFdGy6rIbSQRIO4NPHFb691FxfuijA92oLG3m7sO0SyqXYhTtJqvLgKi0vCzaS9dGJWz3dpLge3dy50uNlGR0IIkyPMwOc0y12du53TOj3AVL572ZzcdWuBCWJLXCqlonYVRGJuhShKmbKWCGtqRktksuh/iDEsGGoIHSphxbE5rjq657rglu7U5XCG2pTMDlcIxEjqdKnq3Gg6/ZW09oqzANbtXiyxmGeT4PMRodNYq8vAu8ud3hhdYhLdy498oJN9RcRQQxLOZMk6SN6CXM5yyZCW0trpsiDKs9d96t2OMX0LkOn3i21IZAy5bShE03kAb+Zo1LgKiezwd3t27iZHW46ooDCQ7khQwO0wdaTiHBHtJnLWmHh/duGMPmCNprlJRlB6qajscYxCpZti4uSwbZQZBM2pNuTOoGY/rVS5irrLkLArltKfDHhtNcdOf811z8OlPVY0GogJqZIG0ba1Ep99dFbMlpQD0+FJ3f0KhE0hMVbBKV1/OpFGlV2PrXGaWKLIFcW1/yqBHNPU0shZRvP6+utcw3+vwqDN9a0jDpVA8j1+f60lRsjefxrqAtM3Ue76FRsflpJqZ0Hl5/QFQm3O3P65UAwn6P+lMLk1M9vz08vx0pjp7+vu9aAabnPyn6+NMZvOaebfrSMmum3101qAiW57/AD5U9Fk9Opn6+jUhtidadbWPrX4etCi5es/gPkKZcMU5/wAeX0aYPTWgEK0hjpSMsb/jrSqwn0+uVAR5D+VNf3fXvqY3J0/KojvHPzoCbB48W1ZSjuHa2TluZBCOr8lJkxAIgiTV7AcduJcu3e7zm6R4XcaBYywwQTBCwYnQTOsiy3I7dPryrsw86w42asvf4qBp9ktaJbUeJd17zOxi3rmDjTeUUljTsTxbMt0LhbK588exKTbCLB7uRDDPpGp5VQVt+dNZ+WtMULDF/jwZ2b7JalrocklScoYMwMWwPFqPQmcx1qDh/EntWwsOzFizsrhAZXKAFyEKQSWDLBkKNQIoYl4EcqcbnnTFbCwuOOtJLWA+Y3pV7srF24tzKsJpGUCTIMtoJ0CnSJ3ga1ICOv15e6kcDl/nFVRSI3ZFPSk2P+VPFvppSAfX+lUg5GnenRFIBz/D699OnyoBQ3SkTrtXKN6cm2tUEiLNKqjpTbY0pyEE9aAeAI5fHnUVxTU6sDzG2vKmMw60BArmfzqTOeW3rUbmOQPoadBjp5HoKpB8n+qupVUxyrqEJmuU1D8d66uoUWNZ59D7qaTpqPhXV1AIGnQUwkmurqFHwf1qTWdttd66uqAiI3jf12pAAT1Jrq6hRrCdAANaQ6HnrSV1CChvL1+udKTAk8t/WurqArHp7qVRApK6gOL7daVjMH6866uoCqi6/XwpyyedLXVAdlnX4VJaOs/UV1dVBKX+FP5RtSV1AMYefup2YRFdXUBwMUmbT65+6lrqAb3uonrUyMOp9a6uoQcVk0gGnl5ddq6uoBpXKY+NPCR8KWuqgcsRXV1dQ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7" descr="data:image/jpeg;base64,/9j/4AAQSkZJRgABAQAAAQABAAD/2wCEAAkGBxQTEhUUExQWFBUXFxsaGBcYGR0eGhoYHBwbGhgdHCAYHCggHB8lHB0cITEhJSktLi4uHB8zODMsNygtLisBCgoKDg0OGxAQGywkHyQsLywvLC8sLCwsLCwsLCw0LCwsLCwsLCwsLCwsLCwsLCwsLCwsLCwsLCwsLCwsLCwsLP/AABEIALcBEwMBIgACEQEDEQH/xAAcAAABBQEBAQAAAAAAAAAAAAAFAQIDBAYABwj/xABGEAACAQIEAwUFBQYDBgYDAAABAhEAAwQSITEFQVEGEyJhcTKBkaHwFCOxwdEHM0JSYnIV4fEkgpKTosI0Q1ODstIWVHP/xAAYAQEBAQEBAAAAAAAAAAAAAAAAAQIDBP/EACwRAAICAQMDBAAFBQAAAAAAAAABAhESITFBAxNhIlGR8HGBocHhBDJSsdH/2gAMAwEAAhEDEQA/ABi8cU+18SAT8Vg1cscaAEK5E+cge5oP41mbtrKpZmIAEk5m2qC3ftQPvRr/AFn861RmzZpxyBsjHlyPwaKd/jakjW4G5D2fhH5VkcM9rMs3RlzCZuHadflWiD4AERcTTpdb/wC1ZaoqYWw/bG6h8TAr0aSfjIPxmrN3tfauiGFxT1QkR71bX3isjxN7RYdzdAEa/fc/e1Q2gB/54/5/+dFG+RdGvPGbCEHvcX/zB+Zoza7Y2wkzcYDmwWfkR+FYNTIgXwf/AHx+tX8Gp2N5I/8A7L+tXHyMvBr7PbK02ozj1A1/6oP41y9s7TErDmN/CCNP96s5YLAx3lv171f1okQNMtxdv/UXf40w8ky8EN/F4VbjODiFe4ASUYAsBostMkdJNXsJxe3aBcPiG5RcM69IJBn9elDeNcXGHtgks7ttkYNABAYnWOYjrNPOOuOlprNwMCfF94NAN11OmunuqY+S5Bj/APIkuAjKxETqBqvX2uR+BjyoHZxyqxCsWUNC5tSJ2GsgDkIG/uorctMYAedds4mPjypmI4a5jxt10uD8txTDyMvA7/FQVht+n0ayPaTixsDPaic2iiBMAk/ugpEATJY+laheE3T/ABP/AMQ/ShHF+AtcXKbvOSCyt7txGo2q4VyTLwZHA9tXW3rbGUNMDNp4cpiDz1MddaU4tRh7h7u5mE6lWAgyDBOnM7fnqE45hhauPa08JImdD5716J2qw+HThha203GW2PbmS5XNMmdieelR7lWxjL3aZ3XNbXIwCgKAYGrMT7Ww/MdBRrst2jZnKX7aKcuYMEAJ66iI3HXnWe7HcPF68wMQEJOsakgD863WF4QLa5UYqJ27zT57Vqk0ZumLjuKqREQvWJn4n8DUWCx1tCbhzM3LSQg5ZZYnWrScPYmc7f8AMFO+y3Rs5P8Avj8jUw8ly8CDtMraBrgPkqz7pY6+6hD8Vtifv8Z10cR9edGLmHuDZj7mqA4ZzMlifWmPkZeBmF7S2rI1a+56u2b03aBVte26ESM0egn8aGvhbh3mPWqeNwT/AMIMetMfIyDaduEJhQ3rp/8AaqeN7UrcMG7fXyQqvz3+dBX4c4H8QPrVX7C41Jb40x8iw0/FlWD3uJPkbp/7TNTntcQIT4sSfzk/Gs5cwh/n/wCoUxcMQdX/AOoUxGQavdobjfvLjAf0mB6ab++oBxHpLDzED5xVp7OFiM4H/uH9aGcWs2Rl7pxOs+Oekb1EUtfbddCB6Sf0A+NNu8TWZLe6Tp6ZfzNBcg/9T/qFMJXMFFzU7DNvHStUSww3Fk6A+eQfm1dQn7M38x+I/Suq0SyTjR+4uf2mstabQVqeOfuLn9prNYPEWe6cOrG6R4WnwjaNBz051lGhly8QdIpoxZ8vr30xX8QMAmRAIkE8hHP0rcPwkYwJcvZcMyKS6gFWKyQM2cSDIEaHQmNwajZTK4DvrrZLSZ26AbeZMwB5mjfEeGJh7f8AtF0d8RKogn00OpE8zlFdju0KYcd1g1VetyPdIB1Lf1N8KzuKsXMovP4hcJ8RYEkjfNrIPry9K3ol7mdWcMc3Rfn+tOHEn6L8/wBap11YNF48UfovwP61d4djS+aQNIiJ5z1PlQSr/Cz7Xu/OqA0LgO4p63QNgBVHvKU3KoL64mNRoetX8P2iup/FmHRhPz3oCrEkAAknYDc+lSjB3iYFq4TroEblvy5QaA3HBu2ttSBcVk6ldRHPaD8BWmx32LGJmXurx8jDr8IYe+vGcQrIcrqyHowIPTY+dR/aCCCDBGx51vN8maNtxbs8qk928f0vr7pA/Gs/iMLcT2lOpgEbE/QO/Q1DY7R3gIL5x0fX5+186uXONhguabQBlgplnBImNsogDqSGaNJrMmuCqym/hU582YtpqCuUbzrIM8qqm5R3uLN1JBzwYG4ZREkkaTOkbjQ0NxHBzIyNJ6NoR79vwqK2g2kVC4pM1R37Tp7alfXb47Uy1iCCCIkEESARprqCCCPI6UFmoscCtXLaurErlJZyRlDKJZcuTPI35iOdAMZZCOyjkY+tB+FWrfaK8p8JRVyle7VFFuDqfCBEk7nfzjShl7EFiWYyTqTQDb7AKTA0E0yxZvOAVtIQYjxpOu2maR/rTMW3gb0NRcB7N4nGEjD2WuBfabZV9SfwGvlUZS0mAxDTFldDB+8Tf/i1qO7g76gk2lAAk+NNonSG106VpuC/srvv/wCJbudYyiC28TqY8wPwp/GP2V3FP+z3lfaEuQrQRpBBIOsjlUsGF+2/0iu+2n+UU3HYK5Zdrd1GR1MFWEH/ADHmNDWs4F2DGIW23flS9sOQLQMSSIH3oJ23gbilgyv2w/yirtrAXnUMFSGEibiDSSNmYHka21z9k6qpZsaVAMT9nMDzJF3QdelQcW/ZYbCMxxBJW2z62QFORSxAYXTrp069NbYMMjSJqxws/wC0W/8Ae/8Aiar4A25XvSwTWSgBbntOlXMFk+1ju/Ylsu+2U9QD8vjvV4Iaeup8V1SwQ8d/cXP7TWcsG81hmOQ21AHiCzpAAECenr50X4rjVazci4raRoV3O21AcNat5GLOwf8AhQLoekmfXl7+VWqJZteBXsBhMDaxD/eYu5nhBqwC3HQRytqQu51OsTtWY4px67fLFoVSIyroAAZEndjuNep2mhZFJUb4KkdR7svwI4m4ufS1MTIEkctNR6xv7zQGrfDMcbL51GvIgkEbjQg+exqFPZMB2ZwCIGGFtFNSS8u4AGo+8B9ZHurzrtP2PuWroOGS5esXP3bKpbKZgoxA0IPMxI8wa2PZfiTELeeLYaWW2HOkxLEHad4EDXaa1zYsm5GYFWBLaCCZ0JI3np584qA+e8Th3tnLcVkbowIPzqfh/wDF7vzr369Zs3LcXVtspMeMSp3Kgg+HSY6gAdK8Pxa2Rfv/AGc5rOf7sxHhOsCdSAZAPMAHnVQGTXTTgK0g7PucmUW/GCwEAQNSNSInQ+nxi2ADw1oup4+71gvE5QQQT8K1z40MpDcV9oaqbIj0MDbU0KxvBHsibipBDREbgA9POh4wxKlgqwN9B9dPjWXb5OsJxiqcUwnxLC2LzB7vEVdgAoPdRC5iYhYG7E+81Rfg+E//AHl/5Z6jz6En3U7htqzI71AQTE6KB5nafjSca4Oy3F7i2XVxIATNEbgGNR051Kfub7sP8F8sr8Q4XhkQtbxi3WGyBCCduZP1FA5ok9kaeK0hgSGUzPXRD9Cm27AkeOy2o0CtJ6gfdj8a0tDjOSk9FQPVyNtIohheM3k/izjo4n57/OtRw/h+Da3na3mK6NqRBHoduc+Vdf4bhGWVtsniAOhJUEj1BPSPnWsqMUDLXaFWGV1K+Y8Q943qhxbuiA1vLJP8PTzHLlRnEcBsEDu7omYMgGD0IWCKrpwE5sg7piW0YEwAASZ+HnVc29zKiuDOTXTWlTs3eYStpWEkAg7wQpgEgxPlQbiGGyOVK5SJDDowYg8/KsmgfifYb0r079mvGrIwS20ANxCe8VhOpJObzBH4HoK8zxQ8DelUOH4+5YcXLTFGAidDodxB0oyn0Pf4qAoBWJMZV2b0AWCN9+pqthLqm0AqAgHcxMjQxkGuo25QYiNPFr/bDFvOa7JIicqgj0yqPr3UW4R20GHwncrna4cxLNquZjJglpXTfTeTzmoCP9pHF7d/EBQGJtAqWzDWYOmnIzPn6V6B2Ou5cPgwi6tbBJ5qkNJMcpAXXrXieJvs7s7GWYkk9Sa9L7MftHw2Hw9u09q6zJbyEqEg/FpoD0y1cDiA+VmkKToNDq2s5vSdam7V6YHE5vCe4vRtDfdvoABpA1msAv7VsHlytYvkeie/+OqfEv2nYe5h71o28QxazcS0WywrPbNuT4/OTA69aA834azeyltLhMaMubadug1191W+FIRiwGUIwzSo2Bg+Z+VVOHqcyw4tn+ckgD/hBPlVvhq5cUIYXPa8QnxeE69apk1sV1Q9+eg+BrqYsZIxVr93c/uT/vpyimWv3b/3J/31NYtliFG5gD1Og+dEVlqxwu69trqoxtpozAaKdN6a3DnFsXcjd0TlDx4S3SvZcHwHCIqqB92FKva1+8fVSSSZ1MDzzUE4lwi1bFzDAk2FuGFZpgamJGp1IjXlzpKMo/JYuEvfb9TzKxhS7BVBZiYAAkknYACnvgGBYMrAqYaR7J6Hp769E7P8Ja2CLarDXVK3CdUgpoee5AkbiZq3xHDpZGIL3SO8fLeUBSWddskjw+GG1mNdjvyzeVJHd9FKNyZkMA2JGGLhwbaMFUN7QMRKwACIaJJmjPB+M4hkuuDbU2kBJYe3vymBMb7SaJLibPeJbW2LJ762A4URntnxaDLuxWH30aQNKJNwjuVvErbu52V8otgHMG1JMkEMDtAjU7kmjyxt/fBFGGSS1+7mC7QXMTiLYvXWIsM0KikZQwEHw+1yOp6mquN4K2GyBiCbihhHLyMga16AeDWLmGQsbiZTLI3shirtoNV0brpAOxNA+K4hLLWGeyS6ySWX2lKxOWCMnQHTQjcGIpyfAcIrn7yA8Lwm41t7nshVBAI1fXYfWunWpsNe70NpoilwCxg6jRRG5miD9qFm0YIKlf7VEMCImCBm0jpy2Gj4PgrOXO6Z7iQwABOYtmHMn+YwBVk5pWyqMG6TMngsMXRmCBToApJDNm008Mb9ar4nFmyLlhkEz4jm29k6aRGg+NHeGYi3exDSO7ytectAzNLQoIggKOf9q9TV5cJae24YIbiy85QWNwiBJ0OUGfgKmbT1KunFxVbmYfCeC4t0FHt5WW1Mlp1I0GgiTpPPaKr28det2syhxauE5YYFQZ1gRod9/wDOtBhWJCYm5c+8y3UiJQEDWCDIkKDtsROmtRcQwCI1yzcJe2iXboCQpzBAxUAEjQZ2G3v1mKbLPpKO+n4/v/oFYzFX7Nzu2DFzDeC4TmLc/CurE6e6m2C2Izsw8dqIVmliZIy6gEEHyOulGrHAouC7dvzctuiwsGVgSTOoIJYxGvlOk3DLSpjCUTMjWiSrlfbGSWK5pMgZpJ0hjzq9xtaGe0lKmAeG27i4nuimRmnMHY5YgnUBZPl51Zs3rlwQLQtItwI17MWCsNY0yn56TMirn22z9ovwLbl+7Fq4yz4soWPZlQDE9ddxT+G8NNu3eS5cY5LoYkGJSUYsCBI5Hr4uUalJsr6cY03t9oEJxJWvBLig+PJ3gOsA5ZErOo5GmcU4gLd51UN4H0IeCOn8M7GKOcH4WqY281hc1sqGBueISQWZQSDnPiG8eewm3wPGpcfOYee8ChkXwpozAl99w08temrN3proTtqtXWpjreKLE5bbsdScpJPIkmF6xr6VUxNzMQYI00nXmddq2nDrtu93QQiy6WyDkUHSQAp2Dag+KZ0p/EOF4cY427tzvVWyCviOZXBaQ2QGSI2IEg+VaU9HfBl9PZJ7mMxvCLgw63TGS4SoIMkETuPODGtU8N2f7y1ccXEQ2wDlgy3XdtPzrfY/F4fFlRfLKSrkFSQuYZEDCdGKwQZBEH30K4BgV7m6jsFuwRnJOQIWK5WAlQTqQD4vFpvWVNtalcI3ptRjLfBHYqBJLGF8MAn1JinWuG5bgt3AJzhToZGsGMrR+Pvr1XD2PuxbayLpDxYIcIqDU5swn+HaR+tRcY7L2M9vFJauBIJvBn8OYLmLHWVgzMGJGnnX1K3C6d1R5xxvhVuzea2gDKIgvmzagHUqwB9wobdsAjQKvmM35sa2XGOz2JvYq0SgVcSQEckFNLeuYoTBhSfPlzo5xX9mV4WFKG3nQElszAXRvoNcpEQJ38qqkqRmUHb4PK/s3n8qkS0ANQD56/kaltrmp3ceddNDlqV1ECKkwX71ff8AgaVrB9aTCiLqz5/gaArBR0pKUUlCE1r92/8Acn4PWu/ZdbVuK4RWUMCXkEAgxauESD5wfcKyCH7t/wC5PwevQ+xXChheI4K7cuAKc5OYZQv3RAkk7EtH+tR7FQZ7Xds2w+Ov21dfC+yggqIGk5IMg/zAVlcN2mN6+Fgr3rFSWuH2m0HlBPKffR3t3wgXMVeYJ42unxg5tDBWBIA5nn8jOGxHAsSlvvu6uC3n8NyANZ8J0OnrtWeKbOkW1LJI0v8AirottGAZT7VthIYz7OxO4+MdBRTjPB1NpEsK7XZzMGIkLznYc40190SE7OcYe7jC9zILhUwFEDNESNT7/OtTicdqWRfG6qojfc6e6T8Kj0o25ZNv3MoM9+7btNcysXIJJ0DEsWJA5z5cgK2wvtbLG5cXLsDMAhdJ12qbshg8Mxuyga67XAXA1TkFRthzJI9D0oV2/GHt4YWlk3LZRs5klixIYEjQyPFr7qTTn+BmElDjX9jR4biOHIFouuW6EKhifG5BOZc5IGoE5fDoBvpWf/alcS4M2fxW2IAB8OQ8oA11GhnkR1rAY++yPlOQlAD4WDDacoKsV3YyORmm3sccnOB7InQHmY+O1dFBqKSezOeaycmt18BTjGEtJYwrojh3Azk6gk7keW5rRcK4sUItG6GAi4AFAKsM0kamY0htCNdqyd/Ev3WHlwwAYKuvgBchp0gTvpTMRjCzKIBP806kAaD3H6OkTtv3HcT4NvduobJv5yrO+UDYFZyAbSSTzmN6M9nrlq5ZTNlgM5aYk5WEbkE6jXy9a8/v9o7vcrb/AIZUhejBVUR0ErmjaSTvrUGD4ibYhDDQUJ3hfA2nLUzv+hqdpq2jfcWlo219lu389uHa7bIKjRQ6NlfUA9VBIB9nnQfHWzc+5c5c97IwGm5MQQBIy/GaFcIxq2271JIthpnSMz5WGmk+JSD/AE+dLcv5riG2WYM7sBuweEjlucxA9Odejpzx32Sfy/4PF1uk5JuO7lF/lHavzPWVfDpCC1bULmAA0HhDabQc2h3Ps89a8/x2BS7fxbBshtnRQNIjSf5QeX+VR4zjNy4FMkssFnj2iST4hEAagHQbD35m3xe4xdyfE2YXGGja+HQ9RoAek15cG1Vnv7kU7or37oe4q2pznwnXUvJ20Ebgc9t60N3H38Li1N2At2MyyGU6ZJmTMe1v08qrdmcBau3e+MBg57pIhZGsnLO0iByy89KK9p8OLsL3bu6KWFwEeEHNCnNv7OoGugiJgxrFoXnFoq2OPrmIGlpQxVF2D5mIJGxzTGu2g23XhGDW9d7u1cFpDnJ3OQyMpA3EjTyjfXUb2axGTDXlZQO8Q5CRvtpt/MBtU/Z62UuMHGS4oYsSfCArAaAb7bzGnrWs3FNrSiRgpYxeqLnA+GsLuKVr8XrUiQRDyCTmzEEKZPXUzuAaziYqM5thgGyiGIzGRrsBmEzRi5xG2l663d5u9tN/HMMxYBhHTUQZ5867tFbe/wB07DKwUg6mWECDLEgazppv7hlXGWvP6GnFSg3Hj/oW/wAMZeGreFtDdJDBlcl7cS2ogRoPjVrgF0C2yOVbvFJYj2nb2gdZCwPLl1NV8BiHXA5HYw5ZQJ1A1BY8joREc5mas9neD3nw9xEysrnNbdjHiDERzKxlPunWukcIxrqLdr4Mu5S9HEWRJcPd5UfKbbLPtENIJGpbYlhofdoIGht8Xu2+5W8iut4ZEykmdM3jUqBJ2EHrvWNxtq93Qw5tFMRbL58uWWQjMDK78iJJ023qpwntC9i7YvMFY4djCHMNwVJImAYJiNjyrlOK6jtKl9o6dOfZjXJ6ddJQhGRsxsoF1YNpmB8OXxnloJ2qJO1KELbDNKKcwIb94CPCcy7R/LrrWv4RxRcTbW8VKHTQjWG39kn4jXfrQrtfYDXFuZQXRsjGIBBUsjAZjqstDb61V0qs5y/qLptbHiwtg4S7cVUS2bp8E+NGnRACJMBhroIBnUQQlq3OgrQ9vEHeNdUASwVgCs5hMSAZkqAZrNcNvZGViubKwJXqBBI940rpgkYycty/wvCg3EzNbjMpMkwRMkHwnl5H51b7WWk70XLNtUtlf4MuUNqDovsn16iocPft57htgqhZioOhUEyB6DYekUziLsQQYCgE+/SPx5VMb1LlScTPnDeddT5rq0YNbwjs73923ZsFMzkADTpqWPtQBJ56V6Ni+y9zCOmHts91LyIl5zMaswIUTIUCeZidd9BXZ/i1jCYpbj2wXIZQxaAs7GVTKBrHXXnR2x2ruMgvXrJtmyrqXMBBmyHMhY6giYaYOoGtYaT0Z0i2ncShxT9mIOKtWbFw9xcV7juwBKBWSRoACzFljQez5GdM/ZG0j9zdRLmDt2pyudcoAEtAmQcxBB+FZ7C/tSVLqi4mdcoVHWAT/OzAknWFgACrPEe3mCu27lv7QqlxlYurzz/piBOgB1ga61l1yWN60YbtX2Ut4TGWbmGu58PegodygkArm5gAiGO40PUz4viwRHR4DAZu+TViOYYfwiNcw390FeIE4llFgg2MOqqLnIkHMxAPM5vSg9yyX74ke2Mq+mq/P8zTfcf2tpBb9m3GbFm3iO8vKme5K59AUjkWO5M6VD2vxtrF4zDolwXEIuFyh8M5fDrzIj0HrNZ/F8Ey31s5hOTO25AkEgctTpp5+6mdnLH3ouHNC6R1ka89v0rqkcWTXOEI1u41ptUPiDkTAK+zA3150Mw9rvGCSB4gpJ2EncnoKLd2DbuKB4jcVm1EzJ08thzO1CRaXLJYDMxkSPCBET6/lW2ZR3BsN3t82gw8TEZtI0kyJI005kU7FIVCvm1LhRp56/hG1U+CD723/dr6EEfgaK8ZwgWzZhpn7w/0lpOWJmZFRbFe5Wxl7VFVSLmY940+GJ0C9NNz50tkgN94SiFmzMFkiJEhZE8qe6EG9ckg6xG4IAIM+/5VX4pfdkBLSTq5nUknn11NaJdkWFuNlbI0At8R5jlMAx6V2Hv3DeVc5G+u+mpO9TcLvtaS4wA1keJQRBEbNI8weRg1WwSvnFxeh1O20msNmkH7164q5VvhsyguozaHkGEASCJG/rrQHDZlXxDfxT1mm28c0u2kmPdGg503vCUt66Zz8zJ/GkdxJ6Go7JocpzpooYrtqGIMwDMjajXCeJI6XUd2Q5HYEQumiBQZADBpMkazv0zHZ7Gst6+ZglCMvkpHLbnS3b6ZTAZr5J7wNoirOaVAA156yNTpWNHJxaN6pZRZSvv3TkZmGULuNJgEjT4R5Vdv4xbV0Zblu4GsESkx4wxiGUQQTtQrEkklyxIL6jl5GOsVDiCA5K8oGvpWzGS2LVq6WfQ88o+bfixo3xq5cQgXJmB6ZZ0g899xQLDrNvvBCjOVOus5QZ9KvHG5rYNxmYBdMzM0AawJJ0nlXOTs6JUEBiWKET7AhR8TW17HYy8MNby284yPHmTJiZ0Mk7jY7615Vgsd7YOznQ8hy69Iorgu0fcXXVGZkMCUYqGgRIkwJ6wTSabVF6bSlZsu2eNHeplYG6tqLuWIkTA1EyJO0bCsLxW8O9uA/wA87dSCfxNEb3E+9uLcyhJ0ygyBlgCSfITPOgWH4g9u+Loylg5bxCV3I2/CkI0iSduz2Hspx1EWyveKFa3b3IUhoAYQTsDzqbtT2mRQVZy7tdBQW4PhC5dSWA1bkCTrXimNbMFkakkgAaCWn3CKJX9bakk7jTkABETy116V1UTi2uAt2msL3/it5e8BnMmV1ywJ1kjTXX31jlcRzrU2LS3MRbQ3HZSqg/05tHjTprOtabDdjuHNCBnZurMyz+APu8qSEeTEdmrlsvc73MUVZhQszDAe2CBrGu45a0l52ewqJbUy0lgpL6bAsZhddtAaPdpeCWcI/wByYVkIYGSPnr/rQnhV2yB945UciFLADWdvPL86bxFtSBP+EXOfhPQsJHzpK2iHAgQLh/4rY+ReRS1k2Z/jXFu/IyrkABETMjSPT3eVWOHcXQ2DZvZ2VT4QQGC9f4gfxFXE4SkyV5aRA+PP4UqcFQcvlXTttsznSMvbuakCdxHSJPv58j8anVgUPtAgeRB8oia0eL4QGWFVQYAnUGB56mZjarFvhNsLlyg6ak8/hRdNsOSKnZzi6pZe14gzk8zlJ0AECZmOlKGZrMpbYtIAkT0BJ1lRHlHQ70Sw+EC6LPxM++p/s9Xsk7hmMXg75vZohtMxOwAAAEe4VJhOEsjq7McvMLvI8joOWp+daM2IpO6rXaRnNgCzww5boJINxgRl5EGRJMdeQoc/BLkOAPZGhJ33200rYd3TctV9MZGStcEdYMkZWB0HT9TSXOH3LkJGWWLEtIHkTA3jYCTWty+VIbflU7XkufgzFjhz3Lht5VVYPjZtCRuSQJiBpppQvFM5DLElsgMa+yCYHyMzy51t3sDpVV8ACwYzmXaNI36bnXc0cHwRNAfG3bbYfDqkCA2cif6N5ETpGgqjwVQYUqWMHaNDGhInlE7UcxfB8wCjbWTz1/E1AOABdVPj5HUD5VjtyN5ICoZsoIOj+7U7b6U7EJbFxQohZ1Gu+s/lRF+BlQcrFm36CfKn4jhgIGhBESZklusxoPICmEiZITs9YUrduR4gIP8AvED8jW2v20D2W0glbIOmYwGDA6bEoBHOsdbTurjGyDlYbPAA+Emj+GwrPhbBY5mt4gFiNoa6GE6ROo+fSvL1IStuj0dOSpIBduLIGKv9M9p1886LPzmszcYZmiCIJnroevnW97Y8ID37T/zW29JSco+GnurCYjB3CxLLGo2GkV06buKOUo1Jk64UDDrcnxNcIif4QG1id5EbUtoDuHE6xp+JpMNhGYKC8QZCtoPST6n40wLusiW0322H161ZJlTKtlYKkzlnoY+Ma0xRDAdCR86LXBcW2LRAy55HhYToRIJ0jntNOTs/cicyHckZoO4/mAB6wCedaozYZGD7vD3wwGVsOHGmoYaq3LnptQDHd2UtBIJEhtDJmPaYaGIO20nejtvB3IKM5KFQpEnZdQuvLY6RGtJiOCq0R4YMgcuY29/+tWPTlyJTXACx2BdTbJUhYBDHodtvSiDcOugqxkAics6RJgxpp5fjR5E2HTby56U9LegUbDYch1iuvbZztAS9wx1fVwQQDmRtQI0XqNtjB/OT7G8Ed7cg7jMYPr1owtuKXuwaq6emupMvYzdzgSn+Ij3CoRwxwYAyqSAdeXX/ACrVNYqJrUVcEMgD/gw/mPyrqOV1MEXJhPIaU2qsinZa60YKy26kW1UoWlWlAaEpSAOdPJ6VEUYmaULHqRSPHKKjNvr8qlBHrShZW7s0mWOfOrRI5VVcTuagOKim5R1rmXlTylCjIFMdakINRMpoQaRXKu9dlp9ANdPSoXXWrVIw1oCpk+v9aibhttmDFfEu0aVfZKaVqNJlTKv2IZpLO0cmdmH/AFExUhsDoKmAFcgoklsLKlzBo24qknBwjShK6685Gh9x05edG4mnHrUcUwnRQuWFYQRI86sWbIgACp4pyg+tWgRmzXCzU66Uuhq0Qr92KkSwPKni176eq1aFkfciozaFWI9a4LNCFYJXNbq2E9KRkFKLZSNiuqybNdShZP3f0acqcqeKcPifrrVIRZDXC39RUzfXnXZ6AZ8aSNxTneKj7ygGOD60xkPnTw2tcT8+tAT4PhGIuoWtWmdQYlddQJI6zBG3Wh+QmtNwfiGHS3ZW73fejEXLlprjGLTi0oS66qQTbzeE+tUrfEbK4IBruGa4bN4EQpvPiWuL3LJAkoFzaqcuutcs2nsbx0BVpNdalVWaQqkwCxgTAG5MDQDma0GJ4hhC+FHeWfDcUXbFru3AQJ4nZkQXB4t1YmSfKu/xmz314WruEWcJcTvS1prRukt3feZFyoIgEEajLM07nguJmmQgAwYM5WIIBgwYJ0MHSmwOdHl4hbuJw9HxWHUIz974UL7sUbKV/dldz7JJUmao9ocXZuXl7hrLqLCZzaKEd7muZp7oBc2ULsBVU7dEcdAfisOyEBlykqGE/wArCVOh2INQqPPTzo9xRrLXrT/acN7GHtsguBrqkKqvNvchdSR0FW8dxTBi/aZLuFuZLGKNxh3JXOP/AA5cIAkmTAInlrFRzGJmkXMQANTAA6k6AVLfwroCWUqA7WydNLiiWX1FHcLxLDi47i5hLdzusIc9wILavKnFAAjKj5ZgbzVbCYvCNeR3ewwbimKuFmKGcOcxViT/AOWTrO1TPwXEC56RtRRzBY61da2wOGF5sDc17tTbXEl27priIpA8A3K9PKqfaIi3xG+AAFS7a8KgAAC1aZoAAGpLfGrGduiNUVcdwm/ZCtetOitsWEeceR8qpKtau5irHfhEvWsQ2J4nbvFEbMVtSw+9BHh0ZUynUx0FS3cZhRi7a3XwpKDFi41sJ3aNnIwouQuTMqzOYGCJNRdT3RcTKE/GnIpJAAJYmAAJJOwAjUnai+P4nYy41rP2cO32e3aINu4DmEX2t5YXNEk5R4TNE8XxTC2zhBbv4e66Yq3mKi1nFnuyXLIgzABgPakgwZ2q5+CYmeGFcKzFSFVshO0PqcvUHQ/CkT6+hRO/jbBuE3buGvE8SQzaCH/ZsrlgMgBIAK5o/imdasYji1gMxV8I728NimLW1Q2s+Zvsi7ZGcLAI3mJ3FO54GIEu259agXpWqwuPwv2i8bj4a2jLYHeE2lCXCim7kW6jITM5liR6msvbYNJDFgSYbLlzCdDA2kaxymtRlehGqH2zHlU6magJp01sySk8q73UgNOI+v0oBgPupCae4P8ApUdALkrq7Xp8qSgHg0qv1M1CAeQ1pAs70KXA4qPMOVNVY/SnVAcw03NJliubb8aq3STz91AWWI1+ppgIquE86YTSxRaIFR3D5UirA+vypjUAuf3fCrvAcIt6+tpnyK2YlugVGefTSqTzyH4fhSWL7W2zIQGhhqJHiUodD/SxqO60CD2I7PG2lvvZFx+/lBl8IsoXGpj2on+0iq9rgVwmwoy5r657azrly5yTGns66T8dKEWcZdQaXCdbjS8uxa5aWwxLMZgW1AA5QKnHFr0WlDW8lmcid0MuYrkzPzYgempmses16S4OEEwqkFzee0TK5AUti40ltdBJOnLrTk7Puc0G14SAPGPGTbN4ZP5ptgt6CqqcUxJcObgZu9a4TkWM7oLUREZcgy5fzpi8QxGYnOubvM/7sAKwsnDKFUaKq2mIy+nOnrHpH4SxbNq7duZyiZPDaCl2NxsqxnIEaEkk0+1wG462iAg7w2wEzDMvelhbLAeyGyNB8qgweKe2CqZIIUMtxFdGy6rIbSQRIO4NPHFb691FxfuijA92oLG3m7sO0SyqXYhTtJqvLgKi0vCzaS9dGJWz3dpLge3dy50uNlGR0IIkyPMwOc0y12du53TOj3AVL572ZzcdWuBCWJLXCqlonYVRGJuhShKmbKWCGtqRktksuh/iDEsGGoIHSphxbE5rjq657rglu7U5XCG2pTMDlcIxEjqdKnq3Gg6/ZW09oqzANbtXiyxmGeT4PMRodNYq8vAu8ud3hhdYhLdy498oJN9RcRQQxLOZMk6SN6CXM5yyZCW0trpsiDKs9d96t2OMX0LkOn3i21IZAy5bShE03kAb+Zo1LgKiezwd3t27iZHW46ooDCQ7khQwO0wdaTiHBHtJnLWmHh/duGMPmCNprlJRlB6qajscYxCpZti4uSwbZQZBM2pNuTOoGY/rVS5irrLkLArltKfDHhtNcdOf811z8OlPVY0GogJqZIG0ba1Ep99dFbMlpQD0+FJ3f0KhE0hMVbBKV1/OpFGlV2PrXGaWKLIFcW1/yqBHNPU0shZRvP6+utcw3+vwqDN9a0jDpVA8j1+f60lRsjefxrqAtM3Ue76FRsflpJqZ0Hl5/QFQm3O3P65UAwn6P+lMLk1M9vz08vx0pjp7+vu9aAabnPyn6+NMZvOaebfrSMmum3101qAiW57/AD5U9Fk9Opn6+jUhtidadbWPrX4etCi5es/gPkKZcMU5/wAeX0aYPTWgEK0hjpSMsb/jrSqwn0+uVAR5D+VNf3fXvqY3J0/KojvHPzoCbB48W1ZSjuHa2TluZBCOr8lJkxAIgiTV7AcduJcu3e7zm6R4XcaBYywwQTBCwYnQTOsiy3I7dPryrsw86w42asvf4qBp9ktaJbUeJd17zOxi3rmDjTeUUljTsTxbMt0LhbK588exKTbCLB7uRDDPpGp5VQVt+dNZ+WtMULDF/jwZ2b7JalrocklScoYMwMWwPFqPQmcx1qDh/EntWwsOzFizsrhAZXKAFyEKQSWDLBkKNQIoYl4EcqcbnnTFbCwuOOtJLWA+Y3pV7srF24tzKsJpGUCTIMtoJ0CnSJ3ga1ICOv15e6kcDl/nFVRSI3ZFPSk2P+VPFvppSAfX+lUg5GnenRFIBz/D699OnyoBQ3SkTrtXKN6cm2tUEiLNKqjpTbY0pyEE9aAeAI5fHnUVxTU6sDzG2vKmMw60BArmfzqTOeW3rUbmOQPoadBjp5HoKpB8n+qupVUxyrqEJmuU1D8d66uoUWNZ59D7qaTpqPhXV1AIGnQUwkmurqFHwf1qTWdttd66uqAiI3jf12pAAT1Jrq6hRrCdAANaQ6HnrSV1CChvL1+udKTAk8t/WurqArHp7qVRApK6gOL7daVjMH6866uoCqi6/XwpyyedLXVAdlnX4VJaOs/UV1dVBKX+FP5RtSV1AMYefup2YRFdXUBwMUmbT65+6lrqAb3uonrUyMOp9a6uoQcVk0gGnl5ddq6uoBpXKY+NPCR8KWuqgcsRXV1dQh//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9" descr="data:image/jpeg;base64,/9j/4AAQSkZJRgABAQAAAQABAAD/2wCEAAkGBxQTEhUUExQWFBUXFxsaGBcYGR0eGhoYHBwbGhgdHCAYHCggHB8lHB0cITEhJSktLi4uHB8zODMsNygtLisBCgoKDg0OGxAQGywkHyQsLywvLC8sLCwsLCwsLCw0LCwsLCwsLCwsLCwsLCwsLCwsLCwsLCwsLCwsLCwsLCwsLP/AABEIALcBEwMBIgACEQEDEQH/xAAcAAABBQEBAQAAAAAAAAAAAAAFAQIDBAYABwj/xABGEAACAQIEAwUFBQYDBgYDAAABAhEAAwQSITEFQVEGEyJhcTKBkaHwFCOxwdEHM0JSYnIV4fEkgpKTosI0Q1ODstIWVHP/xAAYAQEBAQEBAAAAAAAAAAAAAAAAAQIDBP/EACwRAAICAQMDBAAFBQAAAAAAAAABAhESITFBAxNhIlGR8HGBocHhBDJSsdH/2gAMAwEAAhEDEQA/ABi8cU+18SAT8Vg1cscaAEK5E+cge5oP41mbtrKpZmIAEk5m2qC3ftQPvRr/AFn861RmzZpxyBsjHlyPwaKd/jakjW4G5D2fhH5VkcM9rMs3RlzCZuHadflWiD4AERcTTpdb/wC1ZaoqYWw/bG6h8TAr0aSfjIPxmrN3tfauiGFxT1QkR71bX3isjxN7RYdzdAEa/fc/e1Q2gB/54/5/+dFG+RdGvPGbCEHvcX/zB+Zoza7Y2wkzcYDmwWfkR+FYNTIgXwf/AHx+tX8Gp2N5I/8A7L+tXHyMvBr7PbK02ozj1A1/6oP41y9s7TErDmN/CCNP96s5YLAx3lv171f1okQNMtxdv/UXf40w8ky8EN/F4VbjODiFe4ASUYAsBostMkdJNXsJxe3aBcPiG5RcM69IJBn9elDeNcXGHtgks7ttkYNABAYnWOYjrNPOOuOlprNwMCfF94NAN11OmunuqY+S5Bj/APIkuAjKxETqBqvX2uR+BjyoHZxyqxCsWUNC5tSJ2GsgDkIG/uorctMYAedds4mPjypmI4a5jxt10uD8txTDyMvA7/FQVht+n0ayPaTixsDPaic2iiBMAk/ugpEATJY+laheE3T/ABP/AMQ/ShHF+AtcXKbvOSCyt7txGo2q4VyTLwZHA9tXW3rbGUNMDNp4cpiDz1MddaU4tRh7h7u5mE6lWAgyDBOnM7fnqE45hhauPa08JImdD5716J2qw+HThha203GW2PbmS5XNMmdieelR7lWxjL3aZ3XNbXIwCgKAYGrMT7Ww/MdBRrst2jZnKX7aKcuYMEAJ66iI3HXnWe7HcPF68wMQEJOsakgD863WF4QLa5UYqJ27zT57Vqk0ZumLjuKqREQvWJn4n8DUWCx1tCbhzM3LSQg5ZZYnWrScPYmc7f8AMFO+y3Rs5P8Avj8jUw8ly8CDtMraBrgPkqz7pY6+6hD8Vtifv8Z10cR9edGLmHuDZj7mqA4ZzMlifWmPkZeBmF7S2rI1a+56u2b03aBVte26ESM0egn8aGvhbh3mPWqeNwT/AMIMetMfIyDaduEJhQ3rp/8AaqeN7UrcMG7fXyQqvz3+dBX4c4H8QPrVX7C41Jb40x8iw0/FlWD3uJPkbp/7TNTntcQIT4sSfzk/Gs5cwh/n/wCoUxcMQdX/AOoUxGQavdobjfvLjAf0mB6ab++oBxHpLDzED5xVp7OFiM4H/uH9aGcWs2Rl7pxOs+Oekb1EUtfbddCB6Sf0A+NNu8TWZLe6Tp6ZfzNBcg/9T/qFMJXMFFzU7DNvHStUSww3Fk6A+eQfm1dQn7M38x+I/Suq0SyTjR+4uf2mstabQVqeOfuLn9prNYPEWe6cOrG6R4WnwjaNBz051lGhly8QdIpoxZ8vr30xX8QMAmRAIkE8hHP0rcPwkYwJcvZcMyKS6gFWKyQM2cSDIEaHQmNwajZTK4DvrrZLSZ26AbeZMwB5mjfEeGJh7f8AtF0d8RKogn00OpE8zlFdju0KYcd1g1VetyPdIB1Lf1N8KzuKsXMovP4hcJ8RYEkjfNrIPry9K3ol7mdWcMc3Rfn+tOHEn6L8/wBap11YNF48UfovwP61d4djS+aQNIiJ5z1PlQSr/Cz7Xu/OqA0LgO4p63QNgBVHvKU3KoL64mNRoetX8P2iup/FmHRhPz3oCrEkAAknYDc+lSjB3iYFq4TroEblvy5QaA3HBu2ttSBcVk6ldRHPaD8BWmx32LGJmXurx8jDr8IYe+vGcQrIcrqyHowIPTY+dR/aCCCDBGx51vN8maNtxbs8qk928f0vr7pA/Gs/iMLcT2lOpgEbE/QO/Q1DY7R3gIL5x0fX5+186uXONhguabQBlgplnBImNsogDqSGaNJrMmuCqym/hU582YtpqCuUbzrIM8qqm5R3uLN1JBzwYG4ZREkkaTOkbjQ0NxHBzIyNJ6NoR79vwqK2g2kVC4pM1R37Tp7alfXb47Uy1iCCCIkEESARprqCCCPI6UFmoscCtXLaurErlJZyRlDKJZcuTPI35iOdAMZZCOyjkY+tB+FWrfaK8p8JRVyle7VFFuDqfCBEk7nfzjShl7EFiWYyTqTQDb7AKTA0E0yxZvOAVtIQYjxpOu2maR/rTMW3gb0NRcB7N4nGEjD2WuBfabZV9SfwGvlUZS0mAxDTFldDB+8Tf/i1qO7g76gk2lAAk+NNonSG106VpuC/srvv/wCJbudYyiC28TqY8wPwp/GP2V3FP+z3lfaEuQrQRpBBIOsjlUsGF+2/0iu+2n+UU3HYK5Zdrd1GR1MFWEH/ADHmNDWs4F2DGIW23flS9sOQLQMSSIH3oJ23gbilgyv2w/yirtrAXnUMFSGEibiDSSNmYHka21z9k6qpZsaVAMT9nMDzJF3QdelQcW/ZYbCMxxBJW2z62QFORSxAYXTrp069NbYMMjSJqxws/wC0W/8Ae/8Aiar4A25XvSwTWSgBbntOlXMFk+1ju/Ylsu+2U9QD8vjvV4Iaeup8V1SwQ8d/cXP7TWcsG81hmOQ21AHiCzpAAECenr50X4rjVazci4raRoV3O21AcNat5GLOwf8AhQLoekmfXl7+VWqJZteBXsBhMDaxD/eYu5nhBqwC3HQRytqQu51OsTtWY4px67fLFoVSIyroAAZEndjuNep2mhZFJUb4KkdR7svwI4m4ufS1MTIEkctNR6xv7zQGrfDMcbL51GvIgkEbjQg+exqFPZMB2ZwCIGGFtFNSS8u4AGo+8B9ZHurzrtP2PuWroOGS5esXP3bKpbKZgoxA0IPMxI8wa2PZfiTELeeLYaWW2HOkxLEHad4EDXaa1zYsm5GYFWBLaCCZ0JI3np584qA+e8Th3tnLcVkbowIPzqfh/wDF7vzr369Zs3LcXVtspMeMSp3Kgg+HSY6gAdK8Pxa2Rfv/AGc5rOf7sxHhOsCdSAZAPMAHnVQGTXTTgK0g7PucmUW/GCwEAQNSNSInQ+nxi2ADw1oup4+71gvE5QQQT8K1z40MpDcV9oaqbIj0MDbU0KxvBHsibipBDREbgA9POh4wxKlgqwN9B9dPjWXb5OsJxiqcUwnxLC2LzB7vEVdgAoPdRC5iYhYG7E+81Rfg+E//AHl/5Z6jz6En3U7htqzI71AQTE6KB5nafjSca4Oy3F7i2XVxIATNEbgGNR051Kfub7sP8F8sr8Q4XhkQtbxi3WGyBCCduZP1FA5ok9kaeK0hgSGUzPXRD9Cm27AkeOy2o0CtJ6gfdj8a0tDjOSk9FQPVyNtIohheM3k/izjo4n57/OtRw/h+Da3na3mK6NqRBHoduc+Vdf4bhGWVtsniAOhJUEj1BPSPnWsqMUDLXaFWGV1K+Y8Q943qhxbuiA1vLJP8PTzHLlRnEcBsEDu7omYMgGD0IWCKrpwE5sg7piW0YEwAASZ+HnVc29zKiuDOTXTWlTs3eYStpWEkAg7wQpgEgxPlQbiGGyOVK5SJDDowYg8/KsmgfifYb0r079mvGrIwS20ANxCe8VhOpJObzBH4HoK8zxQ8DelUOH4+5YcXLTFGAidDodxB0oyn0Pf4qAoBWJMZV2b0AWCN9+pqthLqm0AqAgHcxMjQxkGuo25QYiNPFr/bDFvOa7JIicqgj0yqPr3UW4R20GHwncrna4cxLNquZjJglpXTfTeTzmoCP9pHF7d/EBQGJtAqWzDWYOmnIzPn6V6B2Ou5cPgwi6tbBJ5qkNJMcpAXXrXieJvs7s7GWYkk9Sa9L7MftHw2Hw9u09q6zJbyEqEg/FpoD0y1cDiA+VmkKToNDq2s5vSdam7V6YHE5vCe4vRtDfdvoABpA1msAv7VsHlytYvkeie/+OqfEv2nYe5h71o28QxazcS0WywrPbNuT4/OTA69aA834azeyltLhMaMubadug1191W+FIRiwGUIwzSo2Bg+Z+VVOHqcyw4tn+ckgD/hBPlVvhq5cUIYXPa8QnxeE69apk1sV1Q9+eg+BrqYsZIxVr93c/uT/vpyimWv3b/3J/31NYtliFG5gD1Og+dEVlqxwu69trqoxtpozAaKdN6a3DnFsXcjd0TlDx4S3SvZcHwHCIqqB92FKva1+8fVSSSZ1MDzzUE4lwi1bFzDAk2FuGFZpgamJGp1IjXlzpKMo/JYuEvfb9TzKxhS7BVBZiYAAkknYACnvgGBYMrAqYaR7J6Hp769E7P8Ja2CLarDXVK3CdUgpoee5AkbiZq3xHDpZGIL3SO8fLeUBSWddskjw+GG1mNdjvyzeVJHd9FKNyZkMA2JGGLhwbaMFUN7QMRKwACIaJJmjPB+M4hkuuDbU2kBJYe3vymBMb7SaJLibPeJbW2LJ762A4URntnxaDLuxWH30aQNKJNwjuVvErbu52V8otgHMG1JMkEMDtAjU7kmjyxt/fBFGGSS1+7mC7QXMTiLYvXWIsM0KikZQwEHw+1yOp6mquN4K2GyBiCbihhHLyMga16AeDWLmGQsbiZTLI3shirtoNV0brpAOxNA+K4hLLWGeyS6ySWX2lKxOWCMnQHTQjcGIpyfAcIrn7yA8Lwm41t7nshVBAI1fXYfWunWpsNe70NpoilwCxg6jRRG5miD9qFm0YIKlf7VEMCImCBm0jpy2Gj4PgrOXO6Z7iQwABOYtmHMn+YwBVk5pWyqMG6TMngsMXRmCBToApJDNm008Mb9ar4nFmyLlhkEz4jm29k6aRGg+NHeGYi3exDSO7ytectAzNLQoIggKOf9q9TV5cJae24YIbiy85QWNwiBJ0OUGfgKmbT1KunFxVbmYfCeC4t0FHt5WW1Mlp1I0GgiTpPPaKr28det2syhxauE5YYFQZ1gRod9/wDOtBhWJCYm5c+8y3UiJQEDWCDIkKDtsROmtRcQwCI1yzcJe2iXboCQpzBAxUAEjQZ2G3v1mKbLPpKO+n4/v/oFYzFX7Nzu2DFzDeC4TmLc/CurE6e6m2C2Izsw8dqIVmliZIy6gEEHyOulGrHAouC7dvzctuiwsGVgSTOoIJYxGvlOk3DLSpjCUTMjWiSrlfbGSWK5pMgZpJ0hjzq9xtaGe0lKmAeG27i4nuimRmnMHY5YgnUBZPl51Zs3rlwQLQtItwI17MWCsNY0yn56TMirn22z9ovwLbl+7Fq4yz4soWPZlQDE9ddxT+G8NNu3eS5cY5LoYkGJSUYsCBI5Hr4uUalJsr6cY03t9oEJxJWvBLig+PJ3gOsA5ZErOo5GmcU4gLd51UN4H0IeCOn8M7GKOcH4WqY281hc1sqGBueISQWZQSDnPiG8eewm3wPGpcfOYee8ChkXwpozAl99w08temrN3proTtqtXWpjreKLE5bbsdScpJPIkmF6xr6VUxNzMQYI00nXmddq2nDrtu93QQiy6WyDkUHSQAp2Dag+KZ0p/EOF4cY427tzvVWyCviOZXBaQ2QGSI2IEg+VaU9HfBl9PZJ7mMxvCLgw63TGS4SoIMkETuPODGtU8N2f7y1ccXEQ2wDlgy3XdtPzrfY/F4fFlRfLKSrkFSQuYZEDCdGKwQZBEH30K4BgV7m6jsFuwRnJOQIWK5WAlQTqQD4vFpvWVNtalcI3ptRjLfBHYqBJLGF8MAn1JinWuG5bgt3AJzhToZGsGMrR+Pvr1XD2PuxbayLpDxYIcIqDU5swn+HaR+tRcY7L2M9vFJauBIJvBn8OYLmLHWVgzMGJGnnX1K3C6d1R5xxvhVuzea2gDKIgvmzagHUqwB9wobdsAjQKvmM35sa2XGOz2JvYq0SgVcSQEckFNLeuYoTBhSfPlzo5xX9mV4WFKG3nQElszAXRvoNcpEQJ38qqkqRmUHb4PK/s3n8qkS0ANQD56/kaltrmp3ceddNDlqV1ECKkwX71ff8AgaVrB9aTCiLqz5/gaArBR0pKUUlCE1r92/8Acn4PWu/ZdbVuK4RWUMCXkEAgxauESD5wfcKyCH7t/wC5PwevQ+xXChheI4K7cuAKc5OYZQv3RAkk7EtH+tR7FQZ7Xds2w+Ov21dfC+yggqIGk5IMg/zAVlcN2mN6+Fgr3rFSWuH2m0HlBPKffR3t3wgXMVeYJ42unxg5tDBWBIA5nn8jOGxHAsSlvvu6uC3n8NyANZ8J0OnrtWeKbOkW1LJI0v8AirottGAZT7VthIYz7OxO4+MdBRTjPB1NpEsK7XZzMGIkLznYc40190SE7OcYe7jC9zILhUwFEDNESNT7/OtTicdqWRfG6qojfc6e6T8Kj0o25ZNv3MoM9+7btNcysXIJJ0DEsWJA5z5cgK2wvtbLG5cXLsDMAhdJ12qbshg8Mxuyga67XAXA1TkFRthzJI9D0oV2/GHt4YWlk3LZRs5klixIYEjQyPFr7qTTn+BmElDjX9jR4biOHIFouuW6EKhifG5BOZc5IGoE5fDoBvpWf/alcS4M2fxW2IAB8OQ8oA11GhnkR1rAY++yPlOQlAD4WDDacoKsV3YyORmm3sccnOB7InQHmY+O1dFBqKSezOeaycmt18BTjGEtJYwrojh3Azk6gk7keW5rRcK4sUItG6GAi4AFAKsM0kamY0htCNdqyd/Ev3WHlwwAYKuvgBchp0gTvpTMRjCzKIBP806kAaD3H6OkTtv3HcT4NvduobJv5yrO+UDYFZyAbSSTzmN6M9nrlq5ZTNlgM5aYk5WEbkE6jXy9a8/v9o7vcrb/AIZUhejBVUR0ErmjaSTvrUGD4ibYhDDQUJ3hfA2nLUzv+hqdpq2jfcWlo219lu389uHa7bIKjRQ6NlfUA9VBIB9nnQfHWzc+5c5c97IwGm5MQQBIy/GaFcIxq2271JIthpnSMz5WGmk+JSD/AE+dLcv5riG2WYM7sBuweEjlucxA9Odejpzx32Sfy/4PF1uk5JuO7lF/lHavzPWVfDpCC1bULmAA0HhDabQc2h3Ps89a8/x2BS7fxbBshtnRQNIjSf5QeX+VR4zjNy4FMkssFnj2iST4hEAagHQbD35m3xe4xdyfE2YXGGja+HQ9RoAek15cG1Vnv7kU7or37oe4q2pznwnXUvJ20Ebgc9t60N3H38Li1N2At2MyyGU6ZJmTMe1v08qrdmcBau3e+MBg57pIhZGsnLO0iByy89KK9p8OLsL3bu6KWFwEeEHNCnNv7OoGugiJgxrFoXnFoq2OPrmIGlpQxVF2D5mIJGxzTGu2g23XhGDW9d7u1cFpDnJ3OQyMpA3EjTyjfXUb2axGTDXlZQO8Q5CRvtpt/MBtU/Z62UuMHGS4oYsSfCArAaAb7bzGnrWs3FNrSiRgpYxeqLnA+GsLuKVr8XrUiQRDyCTmzEEKZPXUzuAaziYqM5thgGyiGIzGRrsBmEzRi5xG2l663d5u9tN/HMMxYBhHTUQZ5867tFbe/wB07DKwUg6mWECDLEgazppv7hlXGWvP6GnFSg3Hj/oW/wAMZeGreFtDdJDBlcl7cS2ogRoPjVrgF0C2yOVbvFJYj2nb2gdZCwPLl1NV8BiHXA5HYw5ZQJ1A1BY8joREc5mas9neD3nw9xEysrnNbdjHiDERzKxlPunWukcIxrqLdr4Mu5S9HEWRJcPd5UfKbbLPtENIJGpbYlhofdoIGht8Xu2+5W8iut4ZEykmdM3jUqBJ2EHrvWNxtq93Qw5tFMRbL58uWWQjMDK78iJJ023qpwntC9i7YvMFY4djCHMNwVJImAYJiNjyrlOK6jtKl9o6dOfZjXJ6ddJQhGRsxsoF1YNpmB8OXxnloJ2qJO1KELbDNKKcwIb94CPCcy7R/LrrWv4RxRcTbW8VKHTQjWG39kn4jXfrQrtfYDXFuZQXRsjGIBBUsjAZjqstDb61V0qs5y/qLptbHiwtg4S7cVUS2bp8E+NGnRACJMBhroIBnUQQlq3OgrQ9vEHeNdUASwVgCs5hMSAZkqAZrNcNvZGViubKwJXqBBI940rpgkYycty/wvCg3EzNbjMpMkwRMkHwnl5H51b7WWk70XLNtUtlf4MuUNqDovsn16iocPft57htgqhZioOhUEyB6DYekUziLsQQYCgE+/SPx5VMb1LlScTPnDeddT5rq0YNbwjs73923ZsFMzkADTpqWPtQBJ56V6Ni+y9zCOmHts91LyIl5zMaswIUTIUCeZidd9BXZ/i1jCYpbj2wXIZQxaAs7GVTKBrHXXnR2x2ruMgvXrJtmyrqXMBBmyHMhY6giYaYOoGtYaT0Z0i2ncShxT9mIOKtWbFw9xcV7juwBKBWSRoACzFljQez5GdM/ZG0j9zdRLmDt2pyudcoAEtAmQcxBB+FZ7C/tSVLqi4mdcoVHWAT/OzAknWFgACrPEe3mCu27lv7QqlxlYurzz/piBOgB1ga61l1yWN60YbtX2Ut4TGWbmGu58PegodygkArm5gAiGO40PUz4viwRHR4DAZu+TViOYYfwiNcw390FeIE4llFgg2MOqqLnIkHMxAPM5vSg9yyX74ke2Mq+mq/P8zTfcf2tpBb9m3GbFm3iO8vKme5K59AUjkWO5M6VD2vxtrF4zDolwXEIuFyh8M5fDrzIj0HrNZ/F8Ey31s5hOTO25AkEgctTpp5+6mdnLH3ouHNC6R1ka89v0rqkcWTXOEI1u41ptUPiDkTAK+zA3150Mw9rvGCSB4gpJ2EncnoKLd2DbuKB4jcVm1EzJ08thzO1CRaXLJYDMxkSPCBET6/lW2ZR3BsN3t82gw8TEZtI0kyJI005kU7FIVCvm1LhRp56/hG1U+CD723/dr6EEfgaK8ZwgWzZhpn7w/0lpOWJmZFRbFe5Wxl7VFVSLmY940+GJ0C9NNz50tkgN94SiFmzMFkiJEhZE8qe6EG9ckg6xG4IAIM+/5VX4pfdkBLSTq5nUknn11NaJdkWFuNlbI0At8R5jlMAx6V2Hv3DeVc5G+u+mpO9TcLvtaS4wA1keJQRBEbNI8weRg1WwSvnFxeh1O20msNmkH7164q5VvhsyguozaHkGEASCJG/rrQHDZlXxDfxT1mm28c0u2kmPdGg503vCUt66Zz8zJ/GkdxJ6Go7JocpzpooYrtqGIMwDMjajXCeJI6XUd2Q5HYEQumiBQZADBpMkazv0zHZ7Gst6+ZglCMvkpHLbnS3b6ZTAZr5J7wNoirOaVAA156yNTpWNHJxaN6pZRZSvv3TkZmGULuNJgEjT4R5Vdv4xbV0Zblu4GsESkx4wxiGUQQTtQrEkklyxIL6jl5GOsVDiCA5K8oGvpWzGS2LVq6WfQ88o+bfixo3xq5cQgXJmB6ZZ0g899xQLDrNvvBCjOVOus5QZ9KvHG5rYNxmYBdMzM0AawJJ0nlXOTs6JUEBiWKET7AhR8TW17HYy8MNby284yPHmTJiZ0Mk7jY7615Vgsd7YOznQ8hy69Iorgu0fcXXVGZkMCUYqGgRIkwJ6wTSabVF6bSlZsu2eNHeplYG6tqLuWIkTA1EyJO0bCsLxW8O9uA/wA87dSCfxNEb3E+9uLcyhJ0ygyBlgCSfITPOgWH4g9u+Loylg5bxCV3I2/CkI0iSduz2Hspx1EWyveKFa3b3IUhoAYQTsDzqbtT2mRQVZy7tdBQW4PhC5dSWA1bkCTrXimNbMFkakkgAaCWn3CKJX9bakk7jTkABETy116V1UTi2uAt2msL3/it5e8BnMmV1ywJ1kjTXX31jlcRzrU2LS3MRbQ3HZSqg/05tHjTprOtabDdjuHNCBnZurMyz+APu8qSEeTEdmrlsvc73MUVZhQszDAe2CBrGu45a0l52ewqJbUy0lgpL6bAsZhddtAaPdpeCWcI/wByYVkIYGSPnr/rQnhV2yB945UciFLADWdvPL86bxFtSBP+EXOfhPQsJHzpK2iHAgQLh/4rY+ReRS1k2Z/jXFu/IyrkABETMjSPT3eVWOHcXQ2DZvZ2VT4QQGC9f4gfxFXE4SkyV5aRA+PP4UqcFQcvlXTttsznSMvbuakCdxHSJPv58j8anVgUPtAgeRB8oia0eL4QGWFVQYAnUGB56mZjarFvhNsLlyg6ak8/hRdNsOSKnZzi6pZe14gzk8zlJ0AECZmOlKGZrMpbYtIAkT0BJ1lRHlHQ70Sw+EC6LPxM++p/s9Xsk7hmMXg75vZohtMxOwAAAEe4VJhOEsjq7McvMLvI8joOWp+daM2IpO6rXaRnNgCzww5boJINxgRl5EGRJMdeQoc/BLkOAPZGhJ33200rYd3TctV9MZGStcEdYMkZWB0HT9TSXOH3LkJGWWLEtIHkTA3jYCTWty+VIbflU7XkufgzFjhz3Lht5VVYPjZtCRuSQJiBpppQvFM5DLElsgMa+yCYHyMzy51t3sDpVV8ACwYzmXaNI36bnXc0cHwRNAfG3bbYfDqkCA2cif6N5ETpGgqjwVQYUqWMHaNDGhInlE7UcxfB8wCjbWTz1/E1AOABdVPj5HUD5VjtyN5ICoZsoIOj+7U7b6U7EJbFxQohZ1Gu+s/lRF+BlQcrFm36CfKn4jhgIGhBESZklusxoPICmEiZITs9YUrduR4gIP8AvED8jW2v20D2W0glbIOmYwGDA6bEoBHOsdbTurjGyDlYbPAA+Emj+GwrPhbBY5mt4gFiNoa6GE6ROo+fSvL1IStuj0dOSpIBduLIGKv9M9p1886LPzmszcYZmiCIJnroevnW97Y8ID37T/zW29JSco+GnurCYjB3CxLLGo2GkV06buKOUo1Jk64UDDrcnxNcIif4QG1id5EbUtoDuHE6xp+JpMNhGYKC8QZCtoPST6n40wLusiW0322H161ZJlTKtlYKkzlnoY+Ma0xRDAdCR86LXBcW2LRAy55HhYToRIJ0jntNOTs/cicyHckZoO4/mAB6wCedaozYZGD7vD3wwGVsOHGmoYaq3LnptQDHd2UtBIJEhtDJmPaYaGIO20nejtvB3IKM5KFQpEnZdQuvLY6RGtJiOCq0R4YMgcuY29/+tWPTlyJTXACx2BdTbJUhYBDHodtvSiDcOugqxkAics6RJgxpp5fjR5E2HTby56U9LegUbDYch1iuvbZztAS9wx1fVwQQDmRtQI0XqNtjB/OT7G8Ed7cg7jMYPr1owtuKXuwaq6emupMvYzdzgSn+Ij3CoRwxwYAyqSAdeXX/ACrVNYqJrUVcEMgD/gw/mPyrqOV1MEXJhPIaU2qsinZa60YKy26kW1UoWlWlAaEpSAOdPJ6VEUYmaULHqRSPHKKjNvr8qlBHrShZW7s0mWOfOrRI5VVcTuagOKim5R1rmXlTylCjIFMdakINRMpoQaRXKu9dlp9ANdPSoXXWrVIw1oCpk+v9aibhttmDFfEu0aVfZKaVqNJlTKv2IZpLO0cmdmH/AFExUhsDoKmAFcgoklsLKlzBo24qknBwjShK6685Gh9x05edG4mnHrUcUwnRQuWFYQRI86sWbIgACp4pyg+tWgRmzXCzU66Uuhq0Qr92KkSwPKni176eq1aFkfciozaFWI9a4LNCFYJXNbq2E9KRkFKLZSNiuqybNdShZP3f0acqcqeKcPifrrVIRZDXC39RUzfXnXZ6AZ8aSNxTneKj7ygGOD60xkPnTw2tcT8+tAT4PhGIuoWtWmdQYlddQJI6zBG3Wh+QmtNwfiGHS3ZW73fejEXLlprjGLTi0oS66qQTbzeE+tUrfEbK4IBruGa4bN4EQpvPiWuL3LJAkoFzaqcuutcs2nsbx0BVpNdalVWaQqkwCxgTAG5MDQDma0GJ4hhC+FHeWfDcUXbFru3AQJ4nZkQXB4t1YmSfKu/xmz314WruEWcJcTvS1prRukt3feZFyoIgEEajLM07nguJmmQgAwYM5WIIBgwYJ0MHSmwOdHl4hbuJw9HxWHUIz974UL7sUbKV/dldz7JJUmao9ocXZuXl7hrLqLCZzaKEd7muZp7oBc2ULsBVU7dEcdAfisOyEBlykqGE/wArCVOh2INQqPPTzo9xRrLXrT/acN7GHtsguBrqkKqvNvchdSR0FW8dxTBi/aZLuFuZLGKNxh3JXOP/AA5cIAkmTAInlrFRzGJmkXMQANTAA6k6AVLfwroCWUqA7WydNLiiWX1FHcLxLDi47i5hLdzusIc9wILavKnFAAjKj5ZgbzVbCYvCNeR3ewwbimKuFmKGcOcxViT/AOWTrO1TPwXEC56RtRRzBY61da2wOGF5sDc17tTbXEl27priIpA8A3K9PKqfaIi3xG+AAFS7a8KgAAC1aZoAAGpLfGrGduiNUVcdwm/ZCtetOitsWEeceR8qpKtau5irHfhEvWsQ2J4nbvFEbMVtSw+9BHh0ZUynUx0FS3cZhRi7a3XwpKDFi41sJ3aNnIwouQuTMqzOYGCJNRdT3RcTKE/GnIpJAAJYmAAJJOwAjUnai+P4nYy41rP2cO32e3aINu4DmEX2t5YXNEk5R4TNE8XxTC2zhBbv4e66Yq3mKi1nFnuyXLIgzABgPakgwZ2q5+CYmeGFcKzFSFVshO0PqcvUHQ/CkT6+hRO/jbBuE3buGvE8SQzaCH/ZsrlgMgBIAK5o/imdasYji1gMxV8I728NimLW1Q2s+Zvsi7ZGcLAI3mJ3FO54GIEu259agXpWqwuPwv2i8bj4a2jLYHeE2lCXCim7kW6jITM5liR6msvbYNJDFgSYbLlzCdDA2kaxymtRlehGqH2zHlU6magJp01sySk8q73UgNOI+v0oBgPupCae4P8ApUdALkrq7Xp8qSgHg0qv1M1CAeQ1pAs70KXA4qPMOVNVY/SnVAcw03NJliubb8aq3STz91AWWI1+ppgIquE86YTSxRaIFR3D5UirA+vypjUAuf3fCrvAcIt6+tpnyK2YlugVGefTSqTzyH4fhSWL7W2zIQGhhqJHiUodD/SxqO60CD2I7PG2lvvZFx+/lBl8IsoXGpj2on+0iq9rgVwmwoy5r657azrly5yTGns66T8dKEWcZdQaXCdbjS8uxa5aWwxLMZgW1AA5QKnHFr0WlDW8lmcid0MuYrkzPzYgempmses16S4OEEwqkFzee0TK5AUti40ltdBJOnLrTk7Puc0G14SAPGPGTbN4ZP5ptgt6CqqcUxJcObgZu9a4TkWM7oLUREZcgy5fzpi8QxGYnOubvM/7sAKwsnDKFUaKq2mIy+nOnrHpH4SxbNq7duZyiZPDaCl2NxsqxnIEaEkk0+1wG462iAg7w2wEzDMvelhbLAeyGyNB8qgweKe2CqZIIUMtxFdGy6rIbSQRIO4NPHFb691FxfuijA92oLG3m7sO0SyqXYhTtJqvLgKi0vCzaS9dGJWz3dpLge3dy50uNlGR0IIkyPMwOc0y12du53TOj3AVL572ZzcdWuBCWJLXCqlonYVRGJuhShKmbKWCGtqRktksuh/iDEsGGoIHSphxbE5rjq657rglu7U5XCG2pTMDlcIxEjqdKnq3Gg6/ZW09oqzANbtXiyxmGeT4PMRodNYq8vAu8ud3hhdYhLdy498oJN9RcRQQxLOZMk6SN6CXM5yyZCW0trpsiDKs9d96t2OMX0LkOn3i21IZAy5bShE03kAb+Zo1LgKiezwd3t27iZHW46ooDCQ7khQwO0wdaTiHBHtJnLWmHh/duGMPmCNprlJRlB6qajscYxCpZti4uSwbZQZBM2pNuTOoGY/rVS5irrLkLArltKfDHhtNcdOf811z8OlPVY0GogJqZIG0ba1Ep99dFbMlpQD0+FJ3f0KhE0hMVbBKV1/OpFGlV2PrXGaWKLIFcW1/yqBHNPU0shZRvP6+utcw3+vwqDN9a0jDpVA8j1+f60lRsjefxrqAtM3Ue76FRsflpJqZ0Hl5/QFQm3O3P65UAwn6P+lMLk1M9vz08vx0pjp7+vu9aAabnPyn6+NMZvOaebfrSMmum3101qAiW57/AD5U9Fk9Opn6+jUhtidadbWPrX4etCi5es/gPkKZcMU5/wAeX0aYPTWgEK0hjpSMsb/jrSqwn0+uVAR5D+VNf3fXvqY3J0/KojvHPzoCbB48W1ZSjuHa2TluZBCOr8lJkxAIgiTV7AcduJcu3e7zm6R4XcaBYywwQTBCwYnQTOsiy3I7dPryrsw86w42asvf4qBp9ktaJbUeJd17zOxi3rmDjTeUUljTsTxbMt0LhbK588exKTbCLB7uRDDPpGp5VQVt+dNZ+WtMULDF/jwZ2b7JalrocklScoYMwMWwPFqPQmcx1qDh/EntWwsOzFizsrhAZXKAFyEKQSWDLBkKNQIoYl4EcqcbnnTFbCwuOOtJLWA+Y3pV7srF24tzKsJpGUCTIMtoJ0CnSJ3ga1ICOv15e6kcDl/nFVRSI3ZFPSk2P+VPFvppSAfX+lUg5GnenRFIBz/D699OnyoBQ3SkTrtXKN6cm2tUEiLNKqjpTbY0pyEE9aAeAI5fHnUVxTU6sDzG2vKmMw60BArmfzqTOeW3rUbmOQPoadBjp5HoKpB8n+qupVUxyrqEJmuU1D8d66uoUWNZ59D7qaTpqPhXV1AIGnQUwkmurqFHwf1qTWdttd66uqAiI3jf12pAAT1Jrq6hRrCdAANaQ6HnrSV1CChvL1+udKTAk8t/WurqArHp7qVRApK6gOL7daVjMH6866uoCqi6/XwpyyedLXVAdlnX4VJaOs/UV1dVBKX+FP5RtSV1AMYefup2YRFdXUBwMUmbT65+6lrqAb3uonrUyMOp9a6uoQcVk0gGnl5ddq6uoBpXKY+NPCR8KWuqgcsRXV1dQh//2Q=="/>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6"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23353" t="18069" r="24231" b="19271"/>
          <a:stretch/>
        </p:blipFill>
        <p:spPr bwMode="auto">
          <a:xfrm>
            <a:off x="-16763" y="0"/>
            <a:ext cx="9726252"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8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212976"/>
            <a:ext cx="7772400" cy="1362075"/>
          </a:xfrm>
        </p:spPr>
        <p:txBody>
          <a:bodyPr/>
          <a:lstStyle/>
          <a:p>
            <a:r>
              <a:rPr lang="en-GB" dirty="0" smtClean="0"/>
              <a:t>Space Careers</a:t>
            </a:r>
            <a:endParaRPr lang="en-GB" dirty="0"/>
          </a:p>
        </p:txBody>
      </p:sp>
      <p:sp>
        <p:nvSpPr>
          <p:cNvPr id="3" name="Text Placeholder 2"/>
          <p:cNvSpPr>
            <a:spLocks noGrp="1"/>
          </p:cNvSpPr>
          <p:nvPr>
            <p:ph type="body" idx="1"/>
          </p:nvPr>
        </p:nvSpPr>
        <p:spPr>
          <a:xfrm>
            <a:off x="755576" y="1628800"/>
            <a:ext cx="7772400" cy="1500187"/>
          </a:xfrm>
        </p:spPr>
        <p:txBody>
          <a:bodyPr/>
          <a:lstStyle/>
          <a:p>
            <a:r>
              <a:rPr lang="en-GB" dirty="0" smtClean="0"/>
              <a:t>“I thought they only needed astronauts in Space?”</a:t>
            </a:r>
            <a:endParaRPr lang="en-GB" dirty="0"/>
          </a:p>
        </p:txBody>
      </p:sp>
      <p:pic>
        <p:nvPicPr>
          <p:cNvPr id="2050" name="Picture 2" descr="Z:\EE ThinkPhysics\Marketing and Communications\Think Physics Logo &amp; Brand assets\Logo assets (JPEG &amp; low-res)\Think-Physics-black-1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89040"/>
            <a:ext cx="3543359" cy="275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8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811285"/>
            <a:ext cx="2843808" cy="604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284984"/>
            <a:ext cx="892237" cy="855538"/>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052736"/>
            <a:ext cx="1584176" cy="158417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761490"/>
            <a:ext cx="5760640" cy="2308324"/>
          </a:xfrm>
          <a:prstGeom prst="rect">
            <a:avLst/>
          </a:prstGeom>
          <a:noFill/>
        </p:spPr>
        <p:txBody>
          <a:bodyPr wrap="square" rtlCol="0">
            <a:spAutoFit/>
          </a:bodyPr>
          <a:lstStyle/>
          <a:p>
            <a:pPr algn="ctr"/>
            <a:r>
              <a:rPr lang="en-GB" sz="4800" b="1" dirty="0" smtClean="0"/>
              <a:t>Think of 3 careers which are connected to the Space sector.</a:t>
            </a:r>
            <a:endParaRPr lang="en-GB" sz="4800" b="1" dirty="0"/>
          </a:p>
        </p:txBody>
      </p:sp>
      <p:sp>
        <p:nvSpPr>
          <p:cNvPr id="5" name="TextBox 4"/>
          <p:cNvSpPr txBox="1"/>
          <p:nvPr/>
        </p:nvSpPr>
        <p:spPr>
          <a:xfrm>
            <a:off x="251520" y="166747"/>
            <a:ext cx="2592288" cy="646331"/>
          </a:xfrm>
          <a:prstGeom prst="rect">
            <a:avLst/>
          </a:prstGeom>
          <a:noFill/>
        </p:spPr>
        <p:txBody>
          <a:bodyPr wrap="square" rtlCol="0">
            <a:spAutoFit/>
          </a:bodyPr>
          <a:lstStyle/>
          <a:p>
            <a:r>
              <a:rPr lang="en-GB" sz="3600" b="1" dirty="0" smtClean="0"/>
              <a:t>Activity: </a:t>
            </a:r>
            <a:endParaRPr lang="en-GB" sz="3600" b="1" dirty="0"/>
          </a:p>
        </p:txBody>
      </p:sp>
    </p:spTree>
    <p:extLst>
      <p:ext uri="{BB962C8B-B14F-4D97-AF65-F5344CB8AC3E}">
        <p14:creationId xmlns:p14="http://schemas.microsoft.com/office/powerpoint/2010/main" val="273266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811285"/>
            <a:ext cx="2843808" cy="604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284984"/>
            <a:ext cx="892237" cy="855538"/>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052736"/>
            <a:ext cx="1584176" cy="158417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25514"/>
            <a:ext cx="6336704" cy="830997"/>
          </a:xfrm>
          <a:prstGeom prst="rect">
            <a:avLst/>
          </a:prstGeom>
          <a:noFill/>
        </p:spPr>
        <p:txBody>
          <a:bodyPr wrap="square" rtlCol="0">
            <a:spAutoFit/>
          </a:bodyPr>
          <a:lstStyle/>
          <a:p>
            <a:r>
              <a:rPr lang="en-GB" sz="2400" b="1" dirty="0" smtClean="0"/>
              <a:t>There are lots of fantastic jobs </a:t>
            </a:r>
            <a:r>
              <a:rPr lang="en-GB" sz="2400" b="1" dirty="0" smtClean="0"/>
              <a:t>which </a:t>
            </a:r>
            <a:r>
              <a:rPr lang="en-GB" sz="2400" b="1" dirty="0" smtClean="0"/>
              <a:t>are linked to space.  For example: </a:t>
            </a:r>
            <a:endParaRPr lang="en-GB" sz="2400" b="1" dirty="0"/>
          </a:p>
        </p:txBody>
      </p:sp>
      <p:sp>
        <p:nvSpPr>
          <p:cNvPr id="3" name="Rectangle 2"/>
          <p:cNvSpPr/>
          <p:nvPr/>
        </p:nvSpPr>
        <p:spPr>
          <a:xfrm>
            <a:off x="395536" y="1700808"/>
            <a:ext cx="6408712" cy="4524315"/>
          </a:xfrm>
          <a:prstGeom prst="rect">
            <a:avLst/>
          </a:prstGeom>
        </p:spPr>
        <p:txBody>
          <a:bodyPr wrap="square">
            <a:spAutoFit/>
          </a:bodyPr>
          <a:lstStyle/>
          <a:p>
            <a:pPr lvl="0"/>
            <a:r>
              <a:rPr lang="en-GB" sz="2400" b="1" dirty="0"/>
              <a:t>Astrobiologist:</a:t>
            </a:r>
            <a:r>
              <a:rPr lang="en-GB" sz="2400" dirty="0"/>
              <a:t> looks for and investigates life and future life outside of planet earth.  This may include looking at habitable worlds in and outside of the solar system which also includes humans living on other planets</a:t>
            </a:r>
            <a:r>
              <a:rPr lang="en-GB" sz="2400" dirty="0" smtClean="0"/>
              <a:t>.</a:t>
            </a:r>
          </a:p>
          <a:p>
            <a:pPr lvl="0"/>
            <a:endParaRPr lang="en-GB" sz="2400" dirty="0"/>
          </a:p>
          <a:p>
            <a:pPr lvl="0"/>
            <a:endParaRPr lang="en-GB" sz="2400" dirty="0"/>
          </a:p>
          <a:p>
            <a:pPr lvl="0"/>
            <a:r>
              <a:rPr lang="en-GB" sz="2400" b="1" dirty="0"/>
              <a:t>Aerospace Engineer:</a:t>
            </a:r>
            <a:r>
              <a:rPr lang="en-GB" sz="2400" dirty="0"/>
              <a:t> There are many jobs within this sector and includes research, design, development, construction, testing, science and the technology of aircraft and spacecraft</a:t>
            </a:r>
            <a:r>
              <a:rPr lang="en-GB" sz="2400" dirty="0" smtClean="0"/>
              <a:t>.</a:t>
            </a:r>
          </a:p>
          <a:p>
            <a:pPr lvl="0"/>
            <a:endParaRPr lang="en-GB" sz="2400" dirty="0"/>
          </a:p>
        </p:txBody>
      </p:sp>
    </p:spTree>
    <p:extLst>
      <p:ext uri="{BB962C8B-B14F-4D97-AF65-F5344CB8AC3E}">
        <p14:creationId xmlns:p14="http://schemas.microsoft.com/office/powerpoint/2010/main" val="312917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811285"/>
            <a:ext cx="2843808" cy="604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284984"/>
            <a:ext cx="892237" cy="855538"/>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052736"/>
            <a:ext cx="1584176" cy="158417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25514"/>
            <a:ext cx="6336704" cy="830997"/>
          </a:xfrm>
          <a:prstGeom prst="rect">
            <a:avLst/>
          </a:prstGeom>
          <a:noFill/>
        </p:spPr>
        <p:txBody>
          <a:bodyPr wrap="square" rtlCol="0">
            <a:spAutoFit/>
          </a:bodyPr>
          <a:lstStyle/>
          <a:p>
            <a:r>
              <a:rPr lang="en-GB" sz="2400" b="1" dirty="0" smtClean="0"/>
              <a:t>There are lots of fantastic jobs </a:t>
            </a:r>
            <a:r>
              <a:rPr lang="en-GB" sz="2400" b="1" dirty="0" smtClean="0"/>
              <a:t>which </a:t>
            </a:r>
            <a:r>
              <a:rPr lang="en-GB" sz="2400" b="1" dirty="0" smtClean="0"/>
              <a:t>are linked to space.  For example: </a:t>
            </a:r>
            <a:endParaRPr lang="en-GB" sz="2400" b="1" dirty="0"/>
          </a:p>
        </p:txBody>
      </p:sp>
      <p:sp>
        <p:nvSpPr>
          <p:cNvPr id="3" name="Rectangle 2"/>
          <p:cNvSpPr/>
          <p:nvPr/>
        </p:nvSpPr>
        <p:spPr>
          <a:xfrm>
            <a:off x="395536" y="1700808"/>
            <a:ext cx="6408712" cy="4524315"/>
          </a:xfrm>
          <a:prstGeom prst="rect">
            <a:avLst/>
          </a:prstGeom>
        </p:spPr>
        <p:txBody>
          <a:bodyPr wrap="square">
            <a:spAutoFit/>
          </a:bodyPr>
          <a:lstStyle/>
          <a:p>
            <a:pPr lvl="0"/>
            <a:r>
              <a:rPr lang="en-GB" sz="2400" b="1" dirty="0" smtClean="0"/>
              <a:t>Astrophysicist:</a:t>
            </a:r>
            <a:r>
              <a:rPr lang="en-GB" sz="2400" dirty="0" smtClean="0"/>
              <a:t> investigate the physics of the universe and might specialise in studying planets, stars, galaxies, the sun and how the universe started (the Big Bang). </a:t>
            </a:r>
          </a:p>
          <a:p>
            <a:pPr lvl="0"/>
            <a:endParaRPr lang="en-GB" sz="2400" dirty="0"/>
          </a:p>
          <a:p>
            <a:pPr lvl="0"/>
            <a:r>
              <a:rPr lang="en-GB" sz="2400" b="1" dirty="0" smtClean="0"/>
              <a:t>Software developer:</a:t>
            </a:r>
            <a:r>
              <a:rPr lang="en-GB" sz="2400" dirty="0" smtClean="0"/>
              <a:t> spacecraft, satellites, the curiosity rover all have to be programmed. Software programmers will design implement an oversee space missions.</a:t>
            </a:r>
          </a:p>
          <a:p>
            <a:pPr lvl="0"/>
            <a:endParaRPr lang="en-GB" sz="2400" dirty="0" smtClean="0"/>
          </a:p>
          <a:p>
            <a:pPr lvl="0"/>
            <a:endParaRPr lang="en-GB" sz="2400" dirty="0" smtClean="0"/>
          </a:p>
          <a:p>
            <a:pPr lvl="0"/>
            <a:endParaRPr lang="en-GB" sz="2400" dirty="0"/>
          </a:p>
        </p:txBody>
      </p:sp>
    </p:spTree>
    <p:extLst>
      <p:ext uri="{BB962C8B-B14F-4D97-AF65-F5344CB8AC3E}">
        <p14:creationId xmlns:p14="http://schemas.microsoft.com/office/powerpoint/2010/main" val="324579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811285"/>
            <a:ext cx="2843808" cy="604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284984"/>
            <a:ext cx="892237" cy="855538"/>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052736"/>
            <a:ext cx="1584176" cy="158417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25514"/>
            <a:ext cx="6336704" cy="830997"/>
          </a:xfrm>
          <a:prstGeom prst="rect">
            <a:avLst/>
          </a:prstGeom>
          <a:noFill/>
        </p:spPr>
        <p:txBody>
          <a:bodyPr wrap="square" rtlCol="0">
            <a:spAutoFit/>
          </a:bodyPr>
          <a:lstStyle/>
          <a:p>
            <a:r>
              <a:rPr lang="en-GB" sz="2400" b="1" dirty="0" smtClean="0"/>
              <a:t>There are lots of fantastic jobs </a:t>
            </a:r>
            <a:r>
              <a:rPr lang="en-GB" sz="2400" b="1" dirty="0" smtClean="0"/>
              <a:t>which </a:t>
            </a:r>
            <a:r>
              <a:rPr lang="en-GB" sz="2400" b="1" dirty="0" smtClean="0"/>
              <a:t>are linked to space.  For example: </a:t>
            </a:r>
            <a:endParaRPr lang="en-GB" sz="2400" b="1" dirty="0"/>
          </a:p>
        </p:txBody>
      </p:sp>
      <p:sp>
        <p:nvSpPr>
          <p:cNvPr id="3" name="Rectangle 2"/>
          <p:cNvSpPr/>
          <p:nvPr/>
        </p:nvSpPr>
        <p:spPr>
          <a:xfrm>
            <a:off x="323528" y="1139700"/>
            <a:ext cx="6336704" cy="5632311"/>
          </a:xfrm>
          <a:prstGeom prst="rect">
            <a:avLst/>
          </a:prstGeom>
        </p:spPr>
        <p:txBody>
          <a:bodyPr wrap="square">
            <a:spAutoFit/>
          </a:bodyPr>
          <a:lstStyle/>
          <a:p>
            <a:pPr lvl="0"/>
            <a:r>
              <a:rPr lang="en-GB" sz="2400" b="1" dirty="0" smtClean="0"/>
              <a:t>Geologists:</a:t>
            </a:r>
            <a:r>
              <a:rPr lang="en-GB" sz="2400" dirty="0" smtClean="0"/>
              <a:t> Scientists who study and investigate solid and liquid matter of the earth. You can also specialise in Space Geology </a:t>
            </a:r>
            <a:r>
              <a:rPr lang="en-GB" sz="2400" dirty="0" smtClean="0"/>
              <a:t>to investigate </a:t>
            </a:r>
            <a:r>
              <a:rPr lang="en-GB" sz="2400" dirty="0" smtClean="0"/>
              <a:t>solid and liquid matter of other planets and </a:t>
            </a:r>
            <a:r>
              <a:rPr lang="en-GB" sz="2400" dirty="0" smtClean="0"/>
              <a:t>rocks </a:t>
            </a:r>
            <a:r>
              <a:rPr lang="en-GB" sz="2400" dirty="0" smtClean="0"/>
              <a:t>such as comets.</a:t>
            </a:r>
          </a:p>
          <a:p>
            <a:pPr lvl="0"/>
            <a:endParaRPr lang="en-GB" sz="2400" dirty="0" smtClean="0"/>
          </a:p>
          <a:p>
            <a:pPr lvl="0"/>
            <a:r>
              <a:rPr lang="en-GB" sz="2400" b="1" dirty="0" smtClean="0"/>
              <a:t>Satellite Engineers: </a:t>
            </a:r>
            <a:r>
              <a:rPr lang="en-GB" sz="2400" dirty="0" smtClean="0"/>
              <a:t> develop satellites and design programs that direct orbiting satellites and create satellite command systems that remotely control activities from ground stations and missions.</a:t>
            </a:r>
          </a:p>
          <a:p>
            <a:pPr lvl="0"/>
            <a:endParaRPr lang="en-GB" sz="2400" dirty="0"/>
          </a:p>
          <a:p>
            <a:pPr lvl="0"/>
            <a:r>
              <a:rPr lang="en-GB" sz="2400" dirty="0" smtClean="0"/>
              <a:t>And don’t forget… Researchers, Astronomers, Astronauts, electrical engineers, propulsion engineers, 3D print designers and </a:t>
            </a:r>
            <a:r>
              <a:rPr lang="en-GB" sz="2400" dirty="0" smtClean="0"/>
              <a:t>many </a:t>
            </a:r>
            <a:r>
              <a:rPr lang="en-GB" sz="2400" dirty="0" smtClean="0"/>
              <a:t>more.</a:t>
            </a:r>
          </a:p>
          <a:p>
            <a:pPr lvl="0"/>
            <a:endParaRPr lang="en-GB" sz="2400" dirty="0" smtClean="0"/>
          </a:p>
        </p:txBody>
      </p:sp>
    </p:spTree>
    <p:extLst>
      <p:ext uri="{BB962C8B-B14F-4D97-AF65-F5344CB8AC3E}">
        <p14:creationId xmlns:p14="http://schemas.microsoft.com/office/powerpoint/2010/main" val="39541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811285"/>
            <a:ext cx="2843808" cy="604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284984"/>
            <a:ext cx="892237" cy="855538"/>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052736"/>
            <a:ext cx="1584176" cy="158417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25514"/>
            <a:ext cx="6336704" cy="707886"/>
          </a:xfrm>
          <a:prstGeom prst="rect">
            <a:avLst/>
          </a:prstGeom>
          <a:noFill/>
        </p:spPr>
        <p:txBody>
          <a:bodyPr wrap="square" rtlCol="0">
            <a:spAutoFit/>
          </a:bodyPr>
          <a:lstStyle/>
          <a:p>
            <a:r>
              <a:rPr lang="en-GB" sz="4000" b="1" dirty="0" smtClean="0"/>
              <a:t>3D Printing… Really???</a:t>
            </a:r>
            <a:endParaRPr lang="en-GB" sz="4000" b="1" dirty="0"/>
          </a:p>
        </p:txBody>
      </p:sp>
      <p:sp>
        <p:nvSpPr>
          <p:cNvPr id="4" name="TextBox 3"/>
          <p:cNvSpPr txBox="1"/>
          <p:nvPr/>
        </p:nvSpPr>
        <p:spPr>
          <a:xfrm>
            <a:off x="323528" y="933400"/>
            <a:ext cx="6408712" cy="369332"/>
          </a:xfrm>
          <a:prstGeom prst="rect">
            <a:avLst/>
          </a:prstGeom>
          <a:noFill/>
        </p:spPr>
        <p:txBody>
          <a:bodyPr wrap="square" rtlCol="0">
            <a:spAutoFit/>
          </a:bodyPr>
          <a:lstStyle/>
          <a:p>
            <a:r>
              <a:rPr lang="en-GB" dirty="0" smtClean="0"/>
              <a:t>Courtesy </a:t>
            </a:r>
            <a:r>
              <a:rPr lang="en-GB" dirty="0"/>
              <a:t>of Space.com</a:t>
            </a:r>
            <a:r>
              <a:rPr lang="en-GB" dirty="0" smtClean="0"/>
              <a:t>: </a:t>
            </a:r>
            <a:r>
              <a:rPr lang="en-GB" dirty="0" smtClean="0">
                <a:hlinkClick r:id="rId7"/>
              </a:rPr>
              <a:t>The first 3D Printed Space tool </a:t>
            </a:r>
            <a:r>
              <a:rPr lang="en-GB" dirty="0" smtClean="0"/>
              <a:t> </a:t>
            </a:r>
            <a:endParaRPr lang="en-GB"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429046"/>
            <a:ext cx="4824536" cy="3213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95537" y="4725144"/>
            <a:ext cx="5760639" cy="2031325"/>
          </a:xfrm>
          <a:prstGeom prst="rect">
            <a:avLst/>
          </a:prstGeom>
          <a:noFill/>
        </p:spPr>
        <p:txBody>
          <a:bodyPr wrap="square" rtlCol="0">
            <a:spAutoFit/>
          </a:bodyPr>
          <a:lstStyle/>
          <a:p>
            <a:r>
              <a:rPr lang="en-GB" b="1" dirty="0" smtClean="0"/>
              <a:t>Why would we need to use 3D Printers in Space? </a:t>
            </a:r>
          </a:p>
          <a:p>
            <a:endParaRPr lang="en-GB" dirty="0" smtClean="0"/>
          </a:p>
          <a:p>
            <a:r>
              <a:rPr lang="en-GB" dirty="0" smtClean="0">
                <a:hlinkClick r:id="rId9"/>
              </a:rPr>
              <a:t>10 ways how 3D printers are important to the space sector</a:t>
            </a:r>
            <a:endParaRPr lang="en-GB" dirty="0" smtClean="0"/>
          </a:p>
          <a:p>
            <a:endParaRPr lang="en-GB" dirty="0"/>
          </a:p>
          <a:p>
            <a:r>
              <a:rPr lang="en-GB" dirty="0" smtClean="0"/>
              <a:t>Check out the company that made this happen:</a:t>
            </a:r>
          </a:p>
          <a:p>
            <a:endParaRPr lang="en-GB" dirty="0" smtClean="0"/>
          </a:p>
          <a:p>
            <a:r>
              <a:rPr lang="en-GB" dirty="0" smtClean="0"/>
              <a:t>Made in Space: </a:t>
            </a:r>
            <a:r>
              <a:rPr lang="en-GB" dirty="0" smtClean="0">
                <a:hlinkClick r:id="rId10"/>
              </a:rPr>
              <a:t>A Cool Company </a:t>
            </a:r>
            <a:endParaRPr lang="en-GB" dirty="0"/>
          </a:p>
        </p:txBody>
      </p:sp>
    </p:spTree>
    <p:extLst>
      <p:ext uri="{BB962C8B-B14F-4D97-AF65-F5344CB8AC3E}">
        <p14:creationId xmlns:p14="http://schemas.microsoft.com/office/powerpoint/2010/main" val="2180098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811285"/>
            <a:ext cx="2843808" cy="604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284984"/>
            <a:ext cx="892237" cy="855538"/>
          </a:xfrm>
          <a:prstGeom prst="ellipse">
            <a:avLst/>
          </a:prstGeom>
          <a:ln w="9525">
            <a:solidFill>
              <a:schemeClr val="tx1"/>
            </a:solidFill>
            <a:miter lim="800000"/>
            <a:headEnd/>
            <a:tailE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descr="https://encrypted-tbn2.gstatic.com/images?q=tbn:ANd9GcQUILRWieZpqkWQAXtW5Eh_G3L25rfz3P78YSRTxwfHCCow9Oj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052736"/>
            <a:ext cx="1584176" cy="158417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25514"/>
            <a:ext cx="8496944" cy="523220"/>
          </a:xfrm>
          <a:prstGeom prst="rect">
            <a:avLst/>
          </a:prstGeom>
          <a:noFill/>
        </p:spPr>
        <p:txBody>
          <a:bodyPr wrap="square" rtlCol="0">
            <a:spAutoFit/>
          </a:bodyPr>
          <a:lstStyle/>
          <a:p>
            <a:r>
              <a:rPr lang="en-GB" sz="2800" b="1" dirty="0" smtClean="0"/>
              <a:t>There are also commercial space opportunities:</a:t>
            </a:r>
          </a:p>
        </p:txBody>
      </p:sp>
      <p:sp>
        <p:nvSpPr>
          <p:cNvPr id="4" name="TextBox 3"/>
          <p:cNvSpPr txBox="1"/>
          <p:nvPr/>
        </p:nvSpPr>
        <p:spPr>
          <a:xfrm>
            <a:off x="156692" y="816271"/>
            <a:ext cx="6503539" cy="6001643"/>
          </a:xfrm>
          <a:prstGeom prst="rect">
            <a:avLst/>
          </a:prstGeom>
          <a:noFill/>
        </p:spPr>
        <p:txBody>
          <a:bodyPr wrap="square" rtlCol="0">
            <a:spAutoFit/>
          </a:bodyPr>
          <a:lstStyle/>
          <a:p>
            <a:pPr marL="285750" indent="-285750">
              <a:buFont typeface="Wingdings" panose="05000000000000000000" pitchFamily="2" charset="2"/>
              <a:buChar char="§"/>
            </a:pPr>
            <a:r>
              <a:rPr lang="en-GB" sz="2400" dirty="0" err="1" smtClean="0"/>
              <a:t>SpaceX</a:t>
            </a:r>
            <a:r>
              <a:rPr lang="en-GB" sz="2400" dirty="0" smtClean="0"/>
              <a:t> made history in 2012 when it became the first commercial craft to deliver cargo to a space station</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smtClean="0"/>
              <a:t>Clyde Space and Airbus who are developing and making satellites</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smtClean="0"/>
              <a:t>Felix Baumgartner who made the space jump </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smtClean="0"/>
              <a:t>The 100’s of companies (many locally) who design and manufacture parts for space</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smtClean="0"/>
              <a:t>And Virgin Galactic who are attempting to build the first commercial spacecraft…</a:t>
            </a:r>
          </a:p>
          <a:p>
            <a:pPr marL="285750" indent="-285750">
              <a:buFont typeface="Arial" panose="020B0604020202020204" pitchFamily="34" charset="0"/>
              <a:buChar char="•"/>
            </a:pPr>
            <a:endParaRPr lang="en-GB" sz="2400" dirty="0" smtClean="0"/>
          </a:p>
          <a:p>
            <a:r>
              <a:rPr lang="en-GB" sz="2400" dirty="0" smtClean="0">
                <a:hlinkClick r:id="rId7"/>
              </a:rPr>
              <a:t>Dreams Inspire Reality </a:t>
            </a:r>
            <a:r>
              <a:rPr lang="en-GB" sz="2400" dirty="0" smtClean="0"/>
              <a:t>  </a:t>
            </a:r>
            <a:r>
              <a:rPr lang="en-GB" sz="2400" dirty="0" smtClean="0">
                <a:hlinkClick r:id="rId8"/>
              </a:rPr>
              <a:t> Careers at Virgin Galactic </a:t>
            </a:r>
            <a:endParaRPr lang="en-GB" sz="2400" dirty="0"/>
          </a:p>
        </p:txBody>
      </p:sp>
    </p:spTree>
    <p:extLst>
      <p:ext uri="{BB962C8B-B14F-4D97-AF65-F5344CB8AC3E}">
        <p14:creationId xmlns:p14="http://schemas.microsoft.com/office/powerpoint/2010/main" val="1718276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2347</Words>
  <Application>Microsoft Office PowerPoint</Application>
  <PresentationFormat>On-screen Show (4:3)</PresentationFormat>
  <Paragraphs>232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Space Careers</vt:lpstr>
      <vt:lpstr>PowerPoint Presentation</vt:lpstr>
      <vt:lpstr>PowerPoint Presentation</vt:lpstr>
      <vt:lpstr>PowerPoint Presentation</vt:lpstr>
      <vt:lpstr>PowerPoint Presentation</vt:lpstr>
      <vt:lpstr>PowerPoint Presentation</vt:lpstr>
      <vt:lpstr>PowerPoint Presentation</vt:lpstr>
      <vt:lpstr>Role Models </vt:lpstr>
      <vt:lpstr>Solar Space – Dominique Morrison </vt:lpstr>
      <vt:lpstr>Space - Dr Sheila Kanani</vt:lpstr>
      <vt:lpstr>Space – Tim Peake</vt:lpstr>
      <vt:lpstr>Space –Samantha Cristoforetti </vt:lpstr>
      <vt:lpstr>Space – Craig Clark MBE</vt:lpstr>
      <vt:lpstr>What Next? </vt:lpstr>
      <vt:lpstr>PowerPoint Presentation</vt:lpstr>
      <vt:lpstr>PowerPoint Presentation</vt:lpstr>
      <vt:lpstr>PowerPoint Presentation</vt:lpstr>
    </vt:vector>
  </TitlesOfParts>
  <Company>Northumbria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QGNF3</dc:creator>
  <cp:lastModifiedBy>Carol Davenport</cp:lastModifiedBy>
  <cp:revision>48</cp:revision>
  <cp:lastPrinted>2015-03-23T08:52:01Z</cp:lastPrinted>
  <dcterms:created xsi:type="dcterms:W3CDTF">2015-02-03T21:16:02Z</dcterms:created>
  <dcterms:modified xsi:type="dcterms:W3CDTF">2015-10-01T12:54:54Z</dcterms:modified>
</cp:coreProperties>
</file>