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82" r:id="rId5"/>
    <p:sldId id="291" r:id="rId6"/>
    <p:sldId id="416" r:id="rId7"/>
    <p:sldId id="376" r:id="rId8"/>
    <p:sldId id="293" r:id="rId9"/>
    <p:sldId id="317" r:id="rId10"/>
    <p:sldId id="318" r:id="rId11"/>
    <p:sldId id="319" r:id="rId12"/>
    <p:sldId id="320" r:id="rId13"/>
    <p:sldId id="321" r:id="rId14"/>
    <p:sldId id="322" r:id="rId15"/>
    <p:sldId id="337" r:id="rId16"/>
    <p:sldId id="323" r:id="rId17"/>
    <p:sldId id="338" r:id="rId18"/>
    <p:sldId id="400" r:id="rId19"/>
    <p:sldId id="307" r:id="rId20"/>
    <p:sldId id="351" r:id="rId21"/>
    <p:sldId id="378" r:id="rId22"/>
    <p:sldId id="290" r:id="rId23"/>
    <p:sldId id="353" r:id="rId24"/>
    <p:sldId id="357" r:id="rId25"/>
    <p:sldId id="354" r:id="rId26"/>
    <p:sldId id="356" r:id="rId27"/>
    <p:sldId id="403" r:id="rId28"/>
    <p:sldId id="414" r:id="rId29"/>
    <p:sldId id="415" r:id="rId30"/>
    <p:sldId id="358" r:id="rId31"/>
    <p:sldId id="392" r:id="rId32"/>
    <p:sldId id="393" r:id="rId33"/>
    <p:sldId id="346" r:id="rId34"/>
    <p:sldId id="394" r:id="rId35"/>
    <p:sldId id="395" r:id="rId36"/>
    <p:sldId id="398" r:id="rId37"/>
    <p:sldId id="396" r:id="rId38"/>
    <p:sldId id="397" r:id="rId39"/>
    <p:sldId id="368" r:id="rId40"/>
    <p:sldId id="327" r:id="rId41"/>
    <p:sldId id="413" r:id="rId42"/>
    <p:sldId id="374" r:id="rId43"/>
    <p:sldId id="375" r:id="rId44"/>
    <p:sldId id="388" r:id="rId45"/>
    <p:sldId id="32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C4CE84-9871-E34B-A178-071F8103A5FE}">
          <p14:sldIdLst>
            <p14:sldId id="282"/>
            <p14:sldId id="291"/>
          </p14:sldIdLst>
        </p14:section>
        <p14:section name="1. Proving that you are biased" id="{6C92B5D3-727F-8F4B-9E86-DFBF9C24F5C5}">
          <p14:sldIdLst>
            <p14:sldId id="416"/>
            <p14:sldId id="376"/>
            <p14:sldId id="293"/>
            <p14:sldId id="317"/>
            <p14:sldId id="318"/>
            <p14:sldId id="319"/>
            <p14:sldId id="320"/>
            <p14:sldId id="321"/>
            <p14:sldId id="322"/>
            <p14:sldId id="337"/>
            <p14:sldId id="323"/>
            <p14:sldId id="338"/>
          </p14:sldIdLst>
        </p14:section>
        <p14:section name="Exploring bias further" id="{CB5BC3A9-931A-A040-99BF-1636D27C6300}">
          <p14:sldIdLst>
            <p14:sldId id="400"/>
            <p14:sldId id="307"/>
            <p14:sldId id="351"/>
            <p14:sldId id="378"/>
          </p14:sldIdLst>
        </p14:section>
        <p14:section name="Stereotyping" id="{A9DE508C-D5FB-BC45-ADD5-B37A0C2924BE}">
          <p14:sldIdLst>
            <p14:sldId id="290"/>
            <p14:sldId id="353"/>
            <p14:sldId id="357"/>
            <p14:sldId id="354"/>
            <p14:sldId id="356"/>
            <p14:sldId id="403"/>
          </p14:sldIdLst>
        </p14:section>
        <p14:section name="UB in Education" id="{3BC4A416-F608-E942-A58C-88C65BA586EF}">
          <p14:sldIdLst>
            <p14:sldId id="414"/>
            <p14:sldId id="415"/>
            <p14:sldId id="358"/>
            <p14:sldId id="392"/>
            <p14:sldId id="393"/>
            <p14:sldId id="346"/>
            <p14:sldId id="394"/>
            <p14:sldId id="395"/>
            <p14:sldId id="398"/>
            <p14:sldId id="396"/>
            <p14:sldId id="397"/>
          </p14:sldIdLst>
        </p14:section>
        <p14:section name="Planning to reduce UB" id="{AA7D2E79-6177-FE48-B287-3ADFCE473E62}">
          <p14:sldIdLst>
            <p14:sldId id="368"/>
            <p14:sldId id="327"/>
            <p14:sldId id="413"/>
            <p14:sldId id="374"/>
            <p14:sldId id="375"/>
            <p14:sldId id="388"/>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971C"/>
    <a:srgbClr val="DA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1" autoAdjust="0"/>
    <p:restoredTop sz="75282"/>
  </p:normalViewPr>
  <p:slideViewPr>
    <p:cSldViewPr snapToGrid="0">
      <p:cViewPr varScale="1">
        <p:scale>
          <a:sx n="91" d="100"/>
          <a:sy n="91" d="100"/>
        </p:scale>
        <p:origin x="1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sharedfs\fee$\EE%20NUSTEM\NPD%20Data\National%20Trends\Selected%20Exam%20entries%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GB" sz="3200"/>
              <a:t>A</a:t>
            </a:r>
            <a:r>
              <a:rPr lang="en-GB" sz="3200" baseline="0"/>
              <a:t>-level Exam Entries 2018</a:t>
            </a:r>
            <a:endParaRPr lang="en-GB" sz="3200"/>
          </a:p>
        </c:rich>
      </c:tx>
      <c:layout>
        <c:manualLayout>
          <c:xMode val="edge"/>
          <c:yMode val="edge"/>
          <c:x val="0.27350862641922308"/>
          <c:y val="3.2407286714799845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Sheet1!$G$2</c:f>
              <c:strCache>
                <c:ptCount val="1"/>
                <c:pt idx="0">
                  <c:v>Male</c:v>
                </c:pt>
              </c:strCache>
            </c:strRef>
          </c:tx>
          <c:spPr>
            <a:solidFill>
              <a:srgbClr val="00B050"/>
            </a:solidFill>
            <a:ln>
              <a:noFill/>
            </a:ln>
            <a:effectLst/>
          </c:spPr>
          <c:invertIfNegative val="0"/>
          <c:cat>
            <c:strRef>
              <c:f>Sheet1!$B$3:$B$13</c:f>
              <c:strCache>
                <c:ptCount val="11"/>
                <c:pt idx="0">
                  <c:v>English Lit</c:v>
                </c:pt>
                <c:pt idx="1">
                  <c:v>Psychology</c:v>
                </c:pt>
                <c:pt idx="2">
                  <c:v>Biology</c:v>
                </c:pt>
                <c:pt idx="3">
                  <c:v>History</c:v>
                </c:pt>
                <c:pt idx="4">
                  <c:v>Chemistry</c:v>
                </c:pt>
                <c:pt idx="5">
                  <c:v>Geography</c:v>
                </c:pt>
                <c:pt idx="6">
                  <c:v>PE</c:v>
                </c:pt>
                <c:pt idx="7">
                  <c:v>Maths</c:v>
                </c:pt>
                <c:pt idx="8">
                  <c:v>Economics</c:v>
                </c:pt>
                <c:pt idx="9">
                  <c:v>Physics</c:v>
                </c:pt>
                <c:pt idx="10">
                  <c:v>Computing</c:v>
                </c:pt>
              </c:strCache>
            </c:strRef>
          </c:cat>
          <c:val>
            <c:numRef>
              <c:f>Sheet1!$G$3:$G$13</c:f>
              <c:numCache>
                <c:formatCode>0</c:formatCode>
                <c:ptCount val="11"/>
                <c:pt idx="0">
                  <c:v>23.538044705351094</c:v>
                </c:pt>
                <c:pt idx="1">
                  <c:v>24.86266496951832</c:v>
                </c:pt>
                <c:pt idx="2">
                  <c:v>36.815055077641453</c:v>
                </c:pt>
                <c:pt idx="3">
                  <c:v>44.553201054416903</c:v>
                </c:pt>
                <c:pt idx="4">
                  <c:v>47.242029039051239</c:v>
                </c:pt>
                <c:pt idx="5">
                  <c:v>48.631403184447493</c:v>
                </c:pt>
                <c:pt idx="6">
                  <c:v>59.467586450871146</c:v>
                </c:pt>
                <c:pt idx="7">
                  <c:v>60.710664058098686</c:v>
                </c:pt>
                <c:pt idx="8">
                  <c:v>68.844530996429725</c:v>
                </c:pt>
                <c:pt idx="9">
                  <c:v>77.823625879490038</c:v>
                </c:pt>
                <c:pt idx="10">
                  <c:v>88.226715924557652</c:v>
                </c:pt>
              </c:numCache>
            </c:numRef>
          </c:val>
          <c:extLst>
            <c:ext xmlns:c16="http://schemas.microsoft.com/office/drawing/2014/chart" uri="{C3380CC4-5D6E-409C-BE32-E72D297353CC}">
              <c16:uniqueId val="{00000000-4212-D748-A9E8-CECF27C4CE4A}"/>
            </c:ext>
          </c:extLst>
        </c:ser>
        <c:ser>
          <c:idx val="1"/>
          <c:order val="1"/>
          <c:tx>
            <c:strRef>
              <c:f>Sheet1!$H$2</c:f>
              <c:strCache>
                <c:ptCount val="1"/>
                <c:pt idx="0">
                  <c:v>Female</c:v>
                </c:pt>
              </c:strCache>
            </c:strRef>
          </c:tx>
          <c:spPr>
            <a:solidFill>
              <a:schemeClr val="accent2"/>
            </a:solidFill>
            <a:ln>
              <a:noFill/>
            </a:ln>
            <a:effectLst/>
          </c:spPr>
          <c:invertIfNegative val="0"/>
          <c:cat>
            <c:strRef>
              <c:f>Sheet1!$B$3:$B$13</c:f>
              <c:strCache>
                <c:ptCount val="11"/>
                <c:pt idx="0">
                  <c:v>English Lit</c:v>
                </c:pt>
                <c:pt idx="1">
                  <c:v>Psychology</c:v>
                </c:pt>
                <c:pt idx="2">
                  <c:v>Biology</c:v>
                </c:pt>
                <c:pt idx="3">
                  <c:v>History</c:v>
                </c:pt>
                <c:pt idx="4">
                  <c:v>Chemistry</c:v>
                </c:pt>
                <c:pt idx="5">
                  <c:v>Geography</c:v>
                </c:pt>
                <c:pt idx="6">
                  <c:v>PE</c:v>
                </c:pt>
                <c:pt idx="7">
                  <c:v>Maths</c:v>
                </c:pt>
                <c:pt idx="8">
                  <c:v>Economics</c:v>
                </c:pt>
                <c:pt idx="9">
                  <c:v>Physics</c:v>
                </c:pt>
                <c:pt idx="10">
                  <c:v>Computing</c:v>
                </c:pt>
              </c:strCache>
            </c:strRef>
          </c:cat>
          <c:val>
            <c:numRef>
              <c:f>Sheet1!$H$3:$H$13</c:f>
              <c:numCache>
                <c:formatCode>0</c:formatCode>
                <c:ptCount val="11"/>
                <c:pt idx="0">
                  <c:v>76.461955294648902</c:v>
                </c:pt>
                <c:pt idx="1">
                  <c:v>75.13733503048168</c:v>
                </c:pt>
                <c:pt idx="2">
                  <c:v>63.184944922358547</c:v>
                </c:pt>
                <c:pt idx="3">
                  <c:v>55.446798945583097</c:v>
                </c:pt>
                <c:pt idx="4">
                  <c:v>52.757970960948754</c:v>
                </c:pt>
                <c:pt idx="5">
                  <c:v>51.3685968155525</c:v>
                </c:pt>
                <c:pt idx="6">
                  <c:v>40.532413549128862</c:v>
                </c:pt>
                <c:pt idx="7">
                  <c:v>39.289335941901314</c:v>
                </c:pt>
                <c:pt idx="8">
                  <c:v>31.155469003570268</c:v>
                </c:pt>
                <c:pt idx="9">
                  <c:v>22.176374120509973</c:v>
                </c:pt>
                <c:pt idx="10">
                  <c:v>11.77328407544235</c:v>
                </c:pt>
              </c:numCache>
            </c:numRef>
          </c:val>
          <c:extLst>
            <c:ext xmlns:c16="http://schemas.microsoft.com/office/drawing/2014/chart" uri="{C3380CC4-5D6E-409C-BE32-E72D297353CC}">
              <c16:uniqueId val="{00000001-4212-D748-A9E8-CECF27C4CE4A}"/>
            </c:ext>
          </c:extLst>
        </c:ser>
        <c:dLbls>
          <c:showLegendKey val="0"/>
          <c:showVal val="0"/>
          <c:showCatName val="0"/>
          <c:showSerName val="0"/>
          <c:showPercent val="0"/>
          <c:showBubbleSize val="0"/>
        </c:dLbls>
        <c:gapWidth val="150"/>
        <c:overlap val="100"/>
        <c:axId val="543027848"/>
        <c:axId val="543004488"/>
      </c:barChart>
      <c:catAx>
        <c:axId val="54302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43004488"/>
        <c:crosses val="autoZero"/>
        <c:auto val="1"/>
        <c:lblAlgn val="ctr"/>
        <c:lblOffset val="100"/>
        <c:noMultiLvlLbl val="0"/>
      </c:catAx>
      <c:valAx>
        <c:axId val="54300448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027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AD0CC-D1D3-2A45-B01C-F3C725E7C6C6}"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F6B73-2B48-7640-9411-7E99D6D6B918}" type="slidenum">
              <a:rPr lang="en-GB" smtClean="0"/>
              <a:t>‹#›</a:t>
            </a:fld>
            <a:endParaRPr lang="en-GB"/>
          </a:p>
        </p:txBody>
      </p:sp>
    </p:spTree>
    <p:extLst>
      <p:ext uri="{BB962C8B-B14F-4D97-AF65-F5344CB8AC3E}">
        <p14:creationId xmlns:p14="http://schemas.microsoft.com/office/powerpoint/2010/main" val="194721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otjar.com/blog/gender-inclusive-language-workplac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tion.gov.scot/improvement/learning-resources/improving-gender-balance-3-18/"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your name for mine.</a:t>
            </a:r>
          </a:p>
        </p:txBody>
      </p:sp>
      <p:sp>
        <p:nvSpPr>
          <p:cNvPr id="4" name="Slide Number Placeholder 3"/>
          <p:cNvSpPr>
            <a:spLocks noGrp="1"/>
          </p:cNvSpPr>
          <p:nvPr>
            <p:ph type="sldNum" sz="quarter" idx="10"/>
          </p:nvPr>
        </p:nvSpPr>
        <p:spPr/>
        <p:txBody>
          <a:bodyPr/>
          <a:lstStyle/>
          <a:p>
            <a:fld id="{F3CF6B73-2B48-7640-9411-7E99D6D6B918}" type="slidenum">
              <a:rPr lang="en-GB" smtClean="0"/>
              <a:t>1</a:t>
            </a:fld>
            <a:endParaRPr lang="en-GB"/>
          </a:p>
        </p:txBody>
      </p:sp>
    </p:spTree>
    <p:extLst>
      <p:ext uri="{BB962C8B-B14F-4D97-AF65-F5344CB8AC3E}">
        <p14:creationId xmlns:p14="http://schemas.microsoft.com/office/powerpoint/2010/main" val="155590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types of characteristics that humans</a:t>
            </a:r>
            <a:r>
              <a:rPr lang="en-GB" baseline="0" dirty="0"/>
              <a:t> make judgements about, and that can affect our views of people.</a:t>
            </a:r>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21</a:t>
            </a:fld>
            <a:endParaRPr lang="en-GB"/>
          </a:p>
        </p:txBody>
      </p:sp>
    </p:spTree>
    <p:extLst>
      <p:ext uri="{BB962C8B-B14F-4D97-AF65-F5344CB8AC3E}">
        <p14:creationId xmlns:p14="http://schemas.microsoft.com/office/powerpoint/2010/main" val="53603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Treatment</a:t>
            </a:r>
            <a:r>
              <a:rPr lang="en-GB" baseline="0" dirty="0"/>
              <a:t> for heart attack – women often under diagnosed.</a:t>
            </a:r>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24</a:t>
            </a:fld>
            <a:endParaRPr lang="en-GB"/>
          </a:p>
        </p:txBody>
      </p:sp>
    </p:spTree>
    <p:extLst>
      <p:ext uri="{BB962C8B-B14F-4D97-AF65-F5344CB8AC3E}">
        <p14:creationId xmlns:p14="http://schemas.microsoft.com/office/powerpoint/2010/main" val="311115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Aft>
                <a:spcPts val="0"/>
              </a:spcAft>
            </a:pPr>
            <a:r>
              <a:rPr lang="en-GB"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Hand out a copy of this slide for discussion</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slide shows the top 10 jobs chosen by boys and girls and the percentage of pupils that included that job in their ‘would like to do’ or ‘not sure’ categories.</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Participants should discuss the data.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there any patterns that they notice?  Anything surprising.</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Notes: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only two jobs that are common to both boys and girls: athlete and game tester.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STEM jobs that girls are interested in are mainly healthcare related: vet, nurse, doctor (and game tester).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STEM jobs that boys are interested in are physical science related: game tester, mechanic, pilot, astronaut, and engineer.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full list of jobs was: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Actor/Actress</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Detective</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Farmer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Mechanic</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Surveyor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Athlete</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Doctor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Game Tester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Nurse</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Teacher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Astronaut</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Engineer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Hairdresser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Pilot</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Tennis Player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Author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Entrepreneur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Judge</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Politician</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Technician</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Banker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Estate Agent</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Lawyer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Shopkeeper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Vet</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Civil Servant</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Firefighter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Librarian</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Soldier</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Zoologist</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italicized jobs shows occupations classified as general STEM</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jobs in bold show jobs classified as core STEM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pPr>
              <a:lnSpc>
                <a:spcPct val="13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000000"/>
              </a:solidFill>
              <a:effectLst/>
              <a:latin typeface="Myriad Pro Ligh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777D505-3367-764B-974E-05FD35492FAF}" type="slidenum">
              <a:rPr lang="en-GB" altLang="en-US" smtClean="0"/>
              <a:pPr/>
              <a:t>25</a:t>
            </a:fld>
            <a:endParaRPr lang="en-GB" altLang="en-US"/>
          </a:p>
        </p:txBody>
      </p:sp>
    </p:spTree>
    <p:extLst>
      <p:ext uri="{BB962C8B-B14F-4D97-AF65-F5344CB8AC3E}">
        <p14:creationId xmlns:p14="http://schemas.microsoft.com/office/powerpoint/2010/main" val="1726544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MS PGothic" pitchFamily="34" charset="-128"/>
                <a:cs typeface="MS PGothic" charset="0"/>
              </a:rPr>
              <a:t>Slide 11</a:t>
            </a:r>
          </a:p>
          <a:p>
            <a:r>
              <a:rPr lang="en-GB" sz="1200" kern="1200" dirty="0">
                <a:solidFill>
                  <a:schemeClr val="tx1"/>
                </a:solidFill>
                <a:effectLst/>
                <a:latin typeface="Calibri" pitchFamily="34" charset="0"/>
                <a:ea typeface="MS PGothic" pitchFamily="34" charset="-128"/>
                <a:cs typeface="MS PGothic" charset="0"/>
              </a:rPr>
              <a:t>This slide adds in the salary range for the jobs shown on slide 10.  The data is taken from the national Careers Website job explorer.</a:t>
            </a:r>
          </a:p>
          <a:p>
            <a:r>
              <a:rPr lang="en-GB" sz="1200" kern="1200" dirty="0">
                <a:solidFill>
                  <a:schemeClr val="tx1"/>
                </a:solidFill>
                <a:effectLst/>
                <a:latin typeface="Calibri" pitchFamily="34" charset="0"/>
                <a:ea typeface="MS PGothic" pitchFamily="34" charset="-128"/>
                <a:cs typeface="MS PGothic" charset="0"/>
              </a:rPr>
              <a:t> </a:t>
            </a:r>
          </a:p>
          <a:p>
            <a:r>
              <a:rPr lang="en-GB" sz="1200" kern="1200" dirty="0">
                <a:solidFill>
                  <a:schemeClr val="tx1"/>
                </a:solidFill>
                <a:effectLst/>
                <a:latin typeface="Calibri" pitchFamily="34" charset="0"/>
                <a:ea typeface="MS PGothic" pitchFamily="34" charset="-128"/>
                <a:cs typeface="MS PGothic" charset="0"/>
              </a:rPr>
              <a:t>Point out the difference in average salary for girls and for boys.  Choices in primary school have potential long term consequences for future earning potential.</a:t>
            </a:r>
          </a:p>
          <a:p>
            <a:endParaRPr lang="en-GB" dirty="0"/>
          </a:p>
        </p:txBody>
      </p:sp>
      <p:sp>
        <p:nvSpPr>
          <p:cNvPr id="4" name="Slide Number Placeholder 3"/>
          <p:cNvSpPr>
            <a:spLocks noGrp="1"/>
          </p:cNvSpPr>
          <p:nvPr>
            <p:ph type="sldNum" sz="quarter" idx="10"/>
          </p:nvPr>
        </p:nvSpPr>
        <p:spPr/>
        <p:txBody>
          <a:bodyPr/>
          <a:lstStyle/>
          <a:p>
            <a:fld id="{E777D505-3367-764B-974E-05FD35492FAF}" type="slidenum">
              <a:rPr lang="en-GB" altLang="en-US" smtClean="0"/>
              <a:pPr/>
              <a:t>26</a:t>
            </a:fld>
            <a:endParaRPr lang="en-GB" altLang="en-US"/>
          </a:p>
        </p:txBody>
      </p:sp>
    </p:spTree>
    <p:extLst>
      <p:ext uri="{BB962C8B-B14F-4D97-AF65-F5344CB8AC3E}">
        <p14:creationId xmlns:p14="http://schemas.microsoft.com/office/powerpoint/2010/main" val="2854081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Measured interactions</a:t>
            </a:r>
            <a:r>
              <a:rPr lang="en-GB" baseline="0" dirty="0"/>
              <a:t> in Swedish schools for grade 9 pupils in 6 schools.  14 teachers (7 male, 7 female) and 85 boys and 110 girls.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29</a:t>
            </a:fld>
            <a:endParaRPr lang="en-GB"/>
          </a:p>
        </p:txBody>
      </p:sp>
    </p:spTree>
    <p:extLst>
      <p:ext uri="{BB962C8B-B14F-4D97-AF65-F5344CB8AC3E}">
        <p14:creationId xmlns:p14="http://schemas.microsoft.com/office/powerpoint/2010/main" val="2707633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effects of gendered</a:t>
            </a:r>
            <a:r>
              <a:rPr lang="en-GB" baseline="0" dirty="0"/>
              <a:t> language.  Give some suggestions of possible phrases.</a:t>
            </a:r>
          </a:p>
          <a:p>
            <a:endParaRPr lang="en-GB" baseline="0" dirty="0"/>
          </a:p>
          <a:p>
            <a:r>
              <a:rPr lang="en-GB" sz="1200" kern="1200" dirty="0">
                <a:solidFill>
                  <a:schemeClr val="tx1"/>
                </a:solidFill>
                <a:effectLst/>
                <a:latin typeface="Calibri" pitchFamily="34" charset="0"/>
                <a:ea typeface="MS PGothic" pitchFamily="34" charset="-128"/>
                <a:cs typeface="MS PGothic" charset="0"/>
              </a:rPr>
              <a:t>The phrase ‘OK guys, pens down’ is often the most controversial example of a gendered statement that might be heard in the classroom.  Participants might feel that ‘guys’ has become a non-gendered term.  However, as with many ‘generic’ terms, the default is male – consider who you would draw or describe if you were drawing a group of males.  As teachers, it is worth considering if there are other terms that could be used to ensure that both boys and girls are included.</a:t>
            </a:r>
          </a:p>
          <a:p>
            <a:r>
              <a:rPr lang="en-GB" sz="1200" kern="1200" dirty="0">
                <a:solidFill>
                  <a:schemeClr val="tx1"/>
                </a:solidFill>
                <a:effectLst/>
                <a:latin typeface="Calibri" pitchFamily="34" charset="0"/>
                <a:ea typeface="MS PGothic" pitchFamily="34" charset="-128"/>
                <a:cs typeface="MS PGothic" charset="0"/>
              </a:rPr>
              <a:t>This blog post describes one company’s attempt to think about gender inclusive language to replace ‘hey guys’. </a:t>
            </a:r>
            <a:r>
              <a:rPr lang="en-GB" sz="1200" u="sng" kern="1200" dirty="0">
                <a:solidFill>
                  <a:schemeClr val="tx1"/>
                </a:solidFill>
                <a:effectLst/>
                <a:latin typeface="Calibri" pitchFamily="34" charset="0"/>
                <a:ea typeface="MS PGothic" pitchFamily="34" charset="-128"/>
                <a:cs typeface="MS PGothic" charset="0"/>
                <a:hlinkClick r:id="rId3"/>
              </a:rPr>
              <a:t>https://www.hotjar.com/blog/gender-inclusive-language-workplace/</a:t>
            </a:r>
            <a:r>
              <a:rPr lang="en-GB" sz="1200" kern="1200" dirty="0">
                <a:solidFill>
                  <a:schemeClr val="tx1"/>
                </a:solidFill>
                <a:effectLst/>
                <a:latin typeface="Calibri" pitchFamily="34" charset="0"/>
                <a:ea typeface="MS PGothic" pitchFamily="34" charset="-128"/>
                <a:cs typeface="MS PGothic" charset="0"/>
              </a:rPr>
              <a:t> </a:t>
            </a:r>
          </a:p>
          <a:p>
            <a:endParaRPr lang="en-GB" dirty="0"/>
          </a:p>
          <a:p>
            <a:r>
              <a:rPr lang="en-GB" sz="1200" kern="1200" dirty="0">
                <a:solidFill>
                  <a:schemeClr val="tx1"/>
                </a:solidFill>
                <a:effectLst/>
                <a:latin typeface="Calibri" pitchFamily="34" charset="0"/>
                <a:ea typeface="MS PGothic" pitchFamily="34" charset="-128"/>
                <a:cs typeface="MS PGothic" charset="0"/>
              </a:rPr>
              <a:t>UNESCO produced guidelines on gender-neutral language in 1999.  Although old, the principles still hold and you can download a copy from </a:t>
            </a:r>
            <a:r>
              <a:rPr lang="en-GB" sz="1200" u="sng" kern="1200" dirty="0">
                <a:solidFill>
                  <a:schemeClr val="tx1"/>
                </a:solidFill>
                <a:effectLst/>
                <a:latin typeface="Calibri" pitchFamily="34" charset="0"/>
                <a:ea typeface="MS PGothic" pitchFamily="34" charset="-128"/>
                <a:cs typeface="MS PGothic" charset="0"/>
              </a:rPr>
              <a:t>https://unesdoc.unesco.org/ark:/48223/pf0000114950?posInSet=1&amp;queryId=a45a3fc4-738d-4da4-96c8-fa1bbf7833b2</a:t>
            </a:r>
            <a:r>
              <a:rPr lang="en-GB" sz="1200" kern="1200" dirty="0">
                <a:solidFill>
                  <a:schemeClr val="tx1"/>
                </a:solidFill>
                <a:effectLst/>
                <a:latin typeface="Calibri" pitchFamily="34" charset="0"/>
                <a:ea typeface="MS PGothic" pitchFamily="34" charset="-128"/>
                <a:cs typeface="MS PGothic" charset="0"/>
              </a:rPr>
              <a:t>.   If you want to find out more, searching for ‘gender-neutral language’ will provide many examples from different professions and organisations. </a:t>
            </a:r>
            <a:endParaRPr lang="en-GB" dirty="0"/>
          </a:p>
          <a:p>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35</a:t>
            </a:fld>
            <a:endParaRPr lang="en-GB"/>
          </a:p>
        </p:txBody>
      </p:sp>
    </p:spTree>
    <p:extLst>
      <p:ext uri="{BB962C8B-B14F-4D97-AF65-F5344CB8AC3E}">
        <p14:creationId xmlns:p14="http://schemas.microsoft.com/office/powerpoint/2010/main" val="2821177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put processes in place, can’t rely on people dealing with it.</a:t>
            </a:r>
          </a:p>
        </p:txBody>
      </p:sp>
      <p:sp>
        <p:nvSpPr>
          <p:cNvPr id="4" name="Slide Number Placeholder 3"/>
          <p:cNvSpPr>
            <a:spLocks noGrp="1"/>
          </p:cNvSpPr>
          <p:nvPr>
            <p:ph type="sldNum" sz="quarter" idx="10"/>
          </p:nvPr>
        </p:nvSpPr>
        <p:spPr/>
        <p:txBody>
          <a:bodyPr/>
          <a:lstStyle/>
          <a:p>
            <a:fld id="{F3CF6B73-2B48-7640-9411-7E99D6D6B918}" type="slidenum">
              <a:rPr lang="en-GB" smtClean="0"/>
              <a:t>37</a:t>
            </a:fld>
            <a:endParaRPr lang="en-GB"/>
          </a:p>
        </p:txBody>
      </p:sp>
    </p:spTree>
    <p:extLst>
      <p:ext uri="{BB962C8B-B14F-4D97-AF65-F5344CB8AC3E}">
        <p14:creationId xmlns:p14="http://schemas.microsoft.com/office/powerpoint/2010/main" val="2557293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pitchFamily="34" charset="0"/>
                <a:ea typeface="MS PGothic" pitchFamily="34" charset="-128"/>
                <a:cs typeface="MS PGothic" charset="0"/>
              </a:rPr>
              <a:t>This slide contains some initial strategies that could be used to start to tackle the issue of unconscious bias in classrooms.</a:t>
            </a:r>
          </a:p>
          <a:p>
            <a:r>
              <a:rPr lang="en-GB" sz="1200" kern="1200" dirty="0">
                <a:solidFill>
                  <a:schemeClr val="tx1"/>
                </a:solidFill>
                <a:effectLst/>
                <a:latin typeface="Calibri" pitchFamily="34" charset="0"/>
                <a:ea typeface="MS PGothic" pitchFamily="34" charset="-128"/>
                <a:cs typeface="MS PGothic" charset="0"/>
              </a:rPr>
              <a:t> </a:t>
            </a:r>
          </a:p>
          <a:p>
            <a:r>
              <a:rPr lang="en-GB" sz="1200" kern="1200" dirty="0">
                <a:solidFill>
                  <a:schemeClr val="tx1"/>
                </a:solidFill>
                <a:effectLst/>
                <a:latin typeface="Calibri" pitchFamily="34" charset="0"/>
                <a:ea typeface="MS PGothic" pitchFamily="34" charset="-128"/>
                <a:cs typeface="MS PGothic" charset="0"/>
              </a:rPr>
              <a:t>Further detailed ideas can be found in materials produced by Improving Gender Balance Scotland: </a:t>
            </a:r>
            <a:r>
              <a:rPr lang="en-GB" sz="1200" u="sng" kern="1200" dirty="0">
                <a:solidFill>
                  <a:schemeClr val="tx1"/>
                </a:solidFill>
                <a:effectLst/>
                <a:latin typeface="Calibri" pitchFamily="34" charset="0"/>
                <a:ea typeface="MS PGothic" pitchFamily="34" charset="-128"/>
                <a:cs typeface="MS PGothic" charset="0"/>
                <a:hlinkClick r:id="rId3"/>
              </a:rPr>
              <a:t>https://education.gov.scot/improvement/learning-resources/improving-gender-balance-3-18/</a:t>
            </a:r>
            <a:r>
              <a:rPr lang="en-GB" sz="1200" kern="1200" dirty="0">
                <a:solidFill>
                  <a:schemeClr val="tx1"/>
                </a:solidFill>
                <a:effectLst/>
                <a:latin typeface="Calibri" pitchFamily="34" charset="0"/>
                <a:ea typeface="MS PGothic" pitchFamily="34" charset="-128"/>
                <a:cs typeface="MS PGothic" charset="0"/>
              </a:rPr>
              <a:t> </a:t>
            </a:r>
          </a:p>
          <a:p>
            <a:r>
              <a:rPr lang="en-GB" sz="1200" kern="1200" dirty="0">
                <a:solidFill>
                  <a:schemeClr val="tx1"/>
                </a:solidFill>
                <a:effectLst/>
                <a:latin typeface="Calibri" pitchFamily="34" charset="0"/>
                <a:ea typeface="MS PGothic" pitchFamily="34" charset="-128"/>
                <a:cs typeface="MS PGothic" charset="0"/>
              </a:rPr>
              <a:t>This includes an Action Guide for ELC practitioners and for primary schools.</a:t>
            </a:r>
          </a:p>
          <a:p>
            <a:endParaRPr lang="en-GB" dirty="0"/>
          </a:p>
        </p:txBody>
      </p:sp>
      <p:sp>
        <p:nvSpPr>
          <p:cNvPr id="4" name="Slide Number Placeholder 3"/>
          <p:cNvSpPr>
            <a:spLocks noGrp="1"/>
          </p:cNvSpPr>
          <p:nvPr>
            <p:ph type="sldNum" sz="quarter" idx="10"/>
          </p:nvPr>
        </p:nvSpPr>
        <p:spPr/>
        <p:txBody>
          <a:bodyPr/>
          <a:lstStyle/>
          <a:p>
            <a:fld id="{E777D505-3367-764B-974E-05FD35492FAF}" type="slidenum">
              <a:rPr lang="en-GB" altLang="en-US" smtClean="0"/>
              <a:pPr/>
              <a:t>38</a:t>
            </a:fld>
            <a:endParaRPr lang="en-GB" altLang="en-US"/>
          </a:p>
        </p:txBody>
      </p:sp>
    </p:spTree>
    <p:extLst>
      <p:ext uri="{BB962C8B-B14F-4D97-AF65-F5344CB8AC3E}">
        <p14:creationId xmlns:p14="http://schemas.microsoft.com/office/powerpoint/2010/main" val="831016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a:t>
            </a:r>
            <a:r>
              <a:rPr lang="en-GB" baseline="0" dirty="0"/>
              <a:t> change in practice can they work towards as a result of this training?</a:t>
            </a:r>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40</a:t>
            </a:fld>
            <a:endParaRPr lang="en-GB"/>
          </a:p>
        </p:txBody>
      </p:sp>
    </p:spTree>
    <p:extLst>
      <p:ext uri="{BB962C8B-B14F-4D97-AF65-F5344CB8AC3E}">
        <p14:creationId xmlns:p14="http://schemas.microsoft.com/office/powerpoint/2010/main" val="1957100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42</a:t>
            </a:fld>
            <a:endParaRPr lang="en-GB"/>
          </a:p>
        </p:txBody>
      </p:sp>
    </p:spTree>
    <p:extLst>
      <p:ext uri="{BB962C8B-B14F-4D97-AF65-F5344CB8AC3E}">
        <p14:creationId xmlns:p14="http://schemas.microsoft.com/office/powerpoint/2010/main" val="296512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Again, they can cut this out, or can use a handout </a:t>
            </a:r>
          </a:p>
          <a:p>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5</a:t>
            </a:fld>
            <a:endParaRPr lang="en-GB"/>
          </a:p>
        </p:txBody>
      </p:sp>
    </p:spTree>
    <p:extLst>
      <p:ext uri="{BB962C8B-B14F-4D97-AF65-F5344CB8AC3E}">
        <p14:creationId xmlns:p14="http://schemas.microsoft.com/office/powerpoint/2010/main" val="373398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a:t>
            </a:r>
            <a:r>
              <a:rPr lang="en-GB" baseline="0" dirty="0"/>
              <a:t> the group that you are going to split them into two groups.</a:t>
            </a:r>
          </a:p>
          <a:p>
            <a:r>
              <a:rPr lang="en-GB" baseline="0" dirty="0"/>
              <a:t>On the next 2 slides half the group will turn from the screen and answer the questions on a green post-it note.</a:t>
            </a:r>
          </a:p>
          <a:p>
            <a:r>
              <a:rPr lang="en-GB" baseline="0" dirty="0"/>
              <a:t>At the next blank slide the two groups will swap and a different colour post-it will be used</a:t>
            </a:r>
            <a:endParaRPr lang="en-GB" dirty="0"/>
          </a:p>
        </p:txBody>
      </p:sp>
    </p:spTree>
    <p:extLst>
      <p:ext uri="{BB962C8B-B14F-4D97-AF65-F5344CB8AC3E}">
        <p14:creationId xmlns:p14="http://schemas.microsoft.com/office/powerpoint/2010/main" val="98043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7985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people to stick their post-it notes in order from lowest to highest values.  Is there a difference?</a:t>
            </a:r>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12</a:t>
            </a:fld>
            <a:endParaRPr lang="en-GB"/>
          </a:p>
        </p:txBody>
      </p:sp>
    </p:spTree>
    <p:extLst>
      <p:ext uri="{BB962C8B-B14F-4D97-AF65-F5344CB8AC3E}">
        <p14:creationId xmlns:p14="http://schemas.microsoft.com/office/powerpoint/2010/main" val="21146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a:t>Place the post-its in a line from lowest to highest.</a:t>
            </a:r>
          </a:p>
          <a:p>
            <a:r>
              <a:rPr lang="en-GB" dirty="0"/>
              <a:t>There should be a obvious</a:t>
            </a:r>
            <a:r>
              <a:rPr lang="en-GB" baseline="0" dirty="0"/>
              <a:t> difference.</a:t>
            </a:r>
          </a:p>
          <a:p>
            <a:endParaRPr lang="en-GB" baseline="0" dirty="0"/>
          </a:p>
          <a:p>
            <a:r>
              <a:rPr lang="en-GB" baseline="0" dirty="0"/>
              <a:t>This bias is called anchoring, group one were anchored to a high number (£5500) in the initial slide, group 2 anchored to a low number (£55).</a:t>
            </a:r>
          </a:p>
          <a:p>
            <a:endParaRPr lang="en-GB" baseline="0" dirty="0"/>
          </a:p>
          <a:p>
            <a:r>
              <a:rPr lang="en-GB" baseline="0" dirty="0"/>
              <a:t>Again you have no choice in this, you brain made some automatic decisions on your behalf and fed you some dodgy information. </a:t>
            </a:r>
            <a:endParaRPr lang="en-GB" dirty="0"/>
          </a:p>
        </p:txBody>
      </p:sp>
    </p:spTree>
    <p:extLst>
      <p:ext uri="{BB962C8B-B14F-4D97-AF65-F5344CB8AC3E}">
        <p14:creationId xmlns:p14="http://schemas.microsoft.com/office/powerpoint/2010/main" val="424311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14</a:t>
            </a:fld>
            <a:endParaRPr lang="en-GB"/>
          </a:p>
        </p:txBody>
      </p:sp>
    </p:spTree>
    <p:extLst>
      <p:ext uri="{BB962C8B-B14F-4D97-AF65-F5344CB8AC3E}">
        <p14:creationId xmlns:p14="http://schemas.microsoft.com/office/powerpoint/2010/main" val="349664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a:t>
            </a:r>
          </a:p>
        </p:txBody>
      </p:sp>
      <p:sp>
        <p:nvSpPr>
          <p:cNvPr id="4" name="Slide Number Placeholder 3"/>
          <p:cNvSpPr>
            <a:spLocks noGrp="1"/>
          </p:cNvSpPr>
          <p:nvPr>
            <p:ph type="sldNum" sz="quarter" idx="10"/>
          </p:nvPr>
        </p:nvSpPr>
        <p:spPr/>
        <p:txBody>
          <a:bodyPr/>
          <a:lstStyle/>
          <a:p>
            <a:fld id="{F3CF6B73-2B48-7640-9411-7E99D6D6B918}" type="slidenum">
              <a:rPr lang="en-GB" smtClean="0"/>
              <a:t>15</a:t>
            </a:fld>
            <a:endParaRPr lang="en-GB"/>
          </a:p>
        </p:txBody>
      </p:sp>
    </p:spTree>
    <p:extLst>
      <p:ext uri="{BB962C8B-B14F-4D97-AF65-F5344CB8AC3E}">
        <p14:creationId xmlns:p14="http://schemas.microsoft.com/office/powerpoint/2010/main" val="199606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out the list of biases.  Ask if people have seen this or experienced them.  Point</a:t>
            </a:r>
            <a:r>
              <a:rPr lang="en-GB" baseline="0" dirty="0"/>
              <a:t> out that it is often easier to see the biases in other people than in ourselves.</a:t>
            </a:r>
            <a:endParaRPr lang="en-GB" dirty="0"/>
          </a:p>
        </p:txBody>
      </p:sp>
      <p:sp>
        <p:nvSpPr>
          <p:cNvPr id="4" name="Slide Number Placeholder 3"/>
          <p:cNvSpPr>
            <a:spLocks noGrp="1"/>
          </p:cNvSpPr>
          <p:nvPr>
            <p:ph type="sldNum" sz="quarter" idx="10"/>
          </p:nvPr>
        </p:nvSpPr>
        <p:spPr/>
        <p:txBody>
          <a:bodyPr/>
          <a:lstStyle/>
          <a:p>
            <a:fld id="{F3CF6B73-2B48-7640-9411-7E99D6D6B918}" type="slidenum">
              <a:rPr lang="en-GB" smtClean="0"/>
              <a:t>16</a:t>
            </a:fld>
            <a:endParaRPr lang="en-GB"/>
          </a:p>
        </p:txBody>
      </p:sp>
    </p:spTree>
    <p:extLst>
      <p:ext uri="{BB962C8B-B14F-4D97-AF65-F5344CB8AC3E}">
        <p14:creationId xmlns:p14="http://schemas.microsoft.com/office/powerpoint/2010/main" val="1769835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Whitle Title">
    <p:spTree>
      <p:nvGrpSpPr>
        <p:cNvPr id="1" name=""/>
        <p:cNvGrpSpPr/>
        <p:nvPr/>
      </p:nvGrpSpPr>
      <p:grpSpPr>
        <a:xfrm>
          <a:off x="0" y="0"/>
          <a:ext cx="0" cy="0"/>
          <a:chOff x="0" y="0"/>
          <a:chExt cx="0" cy="0"/>
        </a:xfrm>
      </p:grpSpPr>
      <p:sp>
        <p:nvSpPr>
          <p:cNvPr id="2" name="Title 1"/>
          <p:cNvSpPr>
            <a:spLocks noGrp="1"/>
          </p:cNvSpPr>
          <p:nvPr>
            <p:ph type="ctrTitle"/>
          </p:nvPr>
        </p:nvSpPr>
        <p:spPr>
          <a:xfrm>
            <a:off x="43024" y="1122363"/>
            <a:ext cx="9144000" cy="2387600"/>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43024" y="3602038"/>
            <a:ext cx="9144000" cy="1655762"/>
          </a:xfrm>
        </p:spPr>
        <p:txBody>
          <a:bodyPr>
            <a:normAutofit/>
          </a:bodyPr>
          <a:lstStyle>
            <a:lvl1pPr marL="0" indent="0" algn="ctr">
              <a:buNone/>
              <a:defRPr sz="3200"/>
            </a:lvl1pPr>
            <a:lvl2pPr marL="457191" indent="0" algn="ctr">
              <a:buNone/>
              <a:defRPr sz="2000"/>
            </a:lvl2pPr>
            <a:lvl3pPr marL="914383" indent="0" algn="ctr">
              <a:buNone/>
              <a:defRPr sz="1799"/>
            </a:lvl3pPr>
            <a:lvl4pPr marL="1371573" indent="0" algn="ctr">
              <a:buNone/>
              <a:defRPr sz="1600"/>
            </a:lvl4pPr>
            <a:lvl5pPr marL="1828765" indent="0" algn="ctr">
              <a:buNone/>
              <a:defRPr sz="1600"/>
            </a:lvl5pPr>
            <a:lvl6pPr marL="2285956"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en-US"/>
              <a:t>Click to edit Master subtitle style</a:t>
            </a:r>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87024" y="0"/>
            <a:ext cx="3004975" cy="68580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26324" y="5765800"/>
            <a:ext cx="3060700" cy="584200"/>
          </a:xfrm>
          <a:prstGeom prst="rect">
            <a:avLst/>
          </a:prstGeom>
        </p:spPr>
      </p:pic>
      <p:pic>
        <p:nvPicPr>
          <p:cNvPr id="10" name="Picture 9">
            <a:extLst>
              <a:ext uri="{FF2B5EF4-FFF2-40B4-BE49-F238E27FC236}">
                <a16:creationId xmlns:a16="http://schemas.microsoft.com/office/drawing/2014/main" id="{9E31C0FB-8491-0448-AF3A-CF987074286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0388" y="5399881"/>
            <a:ext cx="3002212" cy="13160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6075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BDE6-F02D-194A-9F15-A585AD3080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CA055F-9EFE-3A40-AD91-DCEF9A343F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65D995-47C7-0340-884C-545DAE1658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2E36B4-AACF-B748-A202-B01626B06782}"/>
              </a:ext>
            </a:extLst>
          </p:cNvPr>
          <p:cNvSpPr>
            <a:spLocks noGrp="1"/>
          </p:cNvSpPr>
          <p:nvPr>
            <p:ph type="dt" sz="half" idx="10"/>
          </p:nvPr>
        </p:nvSpPr>
        <p:spPr/>
        <p:txBody>
          <a:bodyPr/>
          <a:lstStyle/>
          <a:p>
            <a:fld id="{C72C6C06-D5B7-4443-A9FF-F3BE7F6A4EED}" type="datetimeFigureOut">
              <a:rPr lang="en-GB" smtClean="0"/>
              <a:t>05/03/2024</a:t>
            </a:fld>
            <a:endParaRPr lang="en-GB"/>
          </a:p>
        </p:txBody>
      </p:sp>
      <p:sp>
        <p:nvSpPr>
          <p:cNvPr id="6" name="Footer Placeholder 5">
            <a:extLst>
              <a:ext uri="{FF2B5EF4-FFF2-40B4-BE49-F238E27FC236}">
                <a16:creationId xmlns:a16="http://schemas.microsoft.com/office/drawing/2014/main" id="{DC418589-045D-6641-8944-0C8A1FB5C7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AFA2DC-9C2E-F949-93AD-895C800C08F6}"/>
              </a:ext>
            </a:extLst>
          </p:cNvPr>
          <p:cNvSpPr>
            <a:spLocks noGrp="1"/>
          </p:cNvSpPr>
          <p:nvPr>
            <p:ph type="sldNum" sz="quarter" idx="12"/>
          </p:nvPr>
        </p:nvSpPr>
        <p:spPr/>
        <p:txBody>
          <a:bodyPr/>
          <a:lstStyle/>
          <a:p>
            <a:fld id="{4D5E981F-FECC-F641-9C88-2870284E4C18}" type="slidenum">
              <a:rPr lang="en-GB" smtClean="0"/>
              <a:t>‹#›</a:t>
            </a:fld>
            <a:endParaRPr lang="en-GB"/>
          </a:p>
        </p:txBody>
      </p:sp>
    </p:spTree>
    <p:extLst>
      <p:ext uri="{BB962C8B-B14F-4D97-AF65-F5344CB8AC3E}">
        <p14:creationId xmlns:p14="http://schemas.microsoft.com/office/powerpoint/2010/main" val="41499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41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White Slide">
    <p:spTree>
      <p:nvGrpSpPr>
        <p:cNvPr id="1" name=""/>
        <p:cNvGrpSpPr/>
        <p:nvPr/>
      </p:nvGrpSpPr>
      <p:grpSpPr>
        <a:xfrm>
          <a:off x="0" y="0"/>
          <a:ext cx="0" cy="0"/>
          <a:chOff x="0" y="0"/>
          <a:chExt cx="0" cy="0"/>
        </a:xfrm>
      </p:grpSpPr>
      <p:sp>
        <p:nvSpPr>
          <p:cNvPr id="2" name="Title 1"/>
          <p:cNvSpPr>
            <a:spLocks noGrp="1"/>
          </p:cNvSpPr>
          <p:nvPr>
            <p:ph type="title"/>
          </p:nvPr>
        </p:nvSpPr>
        <p:spPr>
          <a:xfrm>
            <a:off x="551145" y="363541"/>
            <a:ext cx="8635879" cy="1325563"/>
          </a:xfrm>
        </p:spPr>
        <p:txBody>
          <a:bodyPr/>
          <a:lstStyle/>
          <a:p>
            <a:r>
              <a:rPr lang="en-US"/>
              <a:t>Click to edit Master title style</a:t>
            </a:r>
            <a:endParaRPr lang="en-GB"/>
          </a:p>
        </p:txBody>
      </p:sp>
      <p:sp>
        <p:nvSpPr>
          <p:cNvPr id="3" name="Content Placeholder 2"/>
          <p:cNvSpPr>
            <a:spLocks noGrp="1"/>
          </p:cNvSpPr>
          <p:nvPr>
            <p:ph idx="1"/>
          </p:nvPr>
        </p:nvSpPr>
        <p:spPr>
          <a:xfrm>
            <a:off x="551145" y="1868495"/>
            <a:ext cx="8635879" cy="4351338"/>
          </a:xfrm>
        </p:spPr>
        <p:txBody>
          <a:bodyPr/>
          <a:lstStyle>
            <a:lvl1pPr>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87024" y="0"/>
            <a:ext cx="3004975"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Without Border">
    <p:spTree>
      <p:nvGrpSpPr>
        <p:cNvPr id="1" name=""/>
        <p:cNvGrpSpPr/>
        <p:nvPr/>
      </p:nvGrpSpPr>
      <p:grpSpPr>
        <a:xfrm>
          <a:off x="0" y="0"/>
          <a:ext cx="0" cy="0"/>
          <a:chOff x="0" y="0"/>
          <a:chExt cx="0" cy="0"/>
        </a:xfrm>
      </p:grpSpPr>
      <p:sp>
        <p:nvSpPr>
          <p:cNvPr id="2" name="Title 1"/>
          <p:cNvSpPr>
            <a:spLocks noGrp="1"/>
          </p:cNvSpPr>
          <p:nvPr>
            <p:ph type="title"/>
          </p:nvPr>
        </p:nvSpPr>
        <p:spPr>
          <a:xfrm>
            <a:off x="551145" y="363541"/>
            <a:ext cx="11072819" cy="1325563"/>
          </a:xfrm>
        </p:spPr>
        <p:txBody>
          <a:bodyPr/>
          <a:lstStyle/>
          <a:p>
            <a:r>
              <a:rPr lang="en-US"/>
              <a:t>Click to edit Master title style</a:t>
            </a:r>
            <a:endParaRPr lang="en-GB"/>
          </a:p>
        </p:txBody>
      </p:sp>
      <p:sp>
        <p:nvSpPr>
          <p:cNvPr id="3" name="Content Placeholder 2"/>
          <p:cNvSpPr>
            <a:spLocks noGrp="1"/>
          </p:cNvSpPr>
          <p:nvPr>
            <p:ph idx="1"/>
          </p:nvPr>
        </p:nvSpPr>
        <p:spPr>
          <a:xfrm>
            <a:off x="551145" y="1868495"/>
            <a:ext cx="11072819" cy="4351338"/>
          </a:xfrm>
        </p:spPr>
        <p:txBody>
          <a:bodyPr/>
          <a:lstStyle>
            <a:lvl1pPr>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lack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024" y="1122363"/>
            <a:ext cx="9144000" cy="2387600"/>
          </a:xfrm>
        </p:spPr>
        <p:txBody>
          <a:bodyPr anchor="b"/>
          <a:lstStyle>
            <a:lvl1pPr algn="ctr">
              <a:defRPr sz="6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3024" y="3602038"/>
            <a:ext cx="9144000" cy="1655762"/>
          </a:xfrm>
        </p:spPr>
        <p:txBody>
          <a:bodyPr>
            <a:normAutofit/>
          </a:bodyPr>
          <a:lstStyle>
            <a:lvl1pPr marL="0" indent="0" algn="ctr">
              <a:buNone/>
              <a:defRPr sz="3200">
                <a:solidFill>
                  <a:schemeClr val="bg1"/>
                </a:solidFill>
              </a:defRPr>
            </a:lvl1pPr>
            <a:lvl2pPr marL="457191" indent="0" algn="ctr">
              <a:buNone/>
              <a:defRPr sz="2000"/>
            </a:lvl2pPr>
            <a:lvl3pPr marL="914383" indent="0" algn="ctr">
              <a:buNone/>
              <a:defRPr sz="1799"/>
            </a:lvl3pPr>
            <a:lvl4pPr marL="1371573" indent="0" algn="ctr">
              <a:buNone/>
              <a:defRPr sz="1600"/>
            </a:lvl4pPr>
            <a:lvl5pPr marL="1828765" indent="0" algn="ctr">
              <a:buNone/>
              <a:defRPr sz="1600"/>
            </a:lvl5pPr>
            <a:lvl6pPr marL="2285956"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en-US"/>
              <a:t>Click to edit Master subtitle style</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3430" y="0"/>
            <a:ext cx="2918570" cy="6858000"/>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26324" y="5767365"/>
            <a:ext cx="3060700" cy="584200"/>
          </a:xfrm>
          <a:prstGeom prst="rect">
            <a:avLst/>
          </a:prstGeom>
        </p:spPr>
      </p:pic>
      <p:pic>
        <p:nvPicPr>
          <p:cNvPr id="7" name="Picture 6">
            <a:extLst>
              <a:ext uri="{FF2B5EF4-FFF2-40B4-BE49-F238E27FC236}">
                <a16:creationId xmlns:a16="http://schemas.microsoft.com/office/drawing/2014/main" id="{2958E3A4-BE5F-7D46-A91A-D24F566D82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7175" y="5394944"/>
            <a:ext cx="3031874" cy="13290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ck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145" y="363541"/>
            <a:ext cx="8635879" cy="1325563"/>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551145" y="1893547"/>
            <a:ext cx="863587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3430" y="0"/>
            <a:ext cx="291857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ck Without Bor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145" y="363541"/>
            <a:ext cx="11058964" cy="1325563"/>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551145" y="1893547"/>
            <a:ext cx="1105896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OffWhite 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024" y="1122363"/>
            <a:ext cx="9144000" cy="2387600"/>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43024" y="3602038"/>
            <a:ext cx="9144000" cy="1655762"/>
          </a:xfrm>
        </p:spPr>
        <p:txBody>
          <a:bodyPr>
            <a:normAutofit/>
          </a:bodyPr>
          <a:lstStyle>
            <a:lvl1pPr marL="0" indent="0" algn="ctr">
              <a:buNone/>
              <a:defRPr sz="3200"/>
            </a:lvl1pPr>
            <a:lvl2pPr marL="457191" indent="0" algn="ctr">
              <a:buNone/>
              <a:defRPr sz="2000"/>
            </a:lvl2pPr>
            <a:lvl3pPr marL="914383" indent="0" algn="ctr">
              <a:buNone/>
              <a:defRPr sz="1799"/>
            </a:lvl3pPr>
            <a:lvl4pPr marL="1371573" indent="0" algn="ctr">
              <a:buNone/>
              <a:defRPr sz="1600"/>
            </a:lvl4pPr>
            <a:lvl5pPr marL="1828765" indent="0" algn="ctr">
              <a:buNone/>
              <a:defRPr sz="1600"/>
            </a:lvl5pPr>
            <a:lvl6pPr marL="2285956"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en-US"/>
              <a:t>Click to edit Master subtitle style</a:t>
            </a:r>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87024" y="0"/>
            <a:ext cx="3004975" cy="68580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26324" y="5765800"/>
            <a:ext cx="3060700" cy="584200"/>
          </a:xfrm>
          <a:prstGeom prst="rect">
            <a:avLst/>
          </a:prstGeom>
        </p:spPr>
      </p:pic>
      <p:pic>
        <p:nvPicPr>
          <p:cNvPr id="5" name="Picture 4">
            <a:extLst>
              <a:ext uri="{FF2B5EF4-FFF2-40B4-BE49-F238E27FC236}">
                <a16:creationId xmlns:a16="http://schemas.microsoft.com/office/drawing/2014/main" id="{598C801A-E949-5C4B-8148-AB1E62AAE6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0388" y="5399881"/>
            <a:ext cx="3002212" cy="1316038"/>
          </a:xfrm>
          <a:prstGeom prst="rect">
            <a:avLst/>
          </a:prstGeom>
        </p:spPr>
      </p:pic>
    </p:spTree>
    <p:extLst>
      <p:ext uri="{BB962C8B-B14F-4D97-AF65-F5344CB8AC3E}">
        <p14:creationId xmlns:p14="http://schemas.microsoft.com/office/powerpoint/2010/main" val="380227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ffWhit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145" y="363541"/>
            <a:ext cx="8635879" cy="1325563"/>
          </a:xfrm>
        </p:spPr>
        <p:txBody>
          <a:bodyPr/>
          <a:lstStyle/>
          <a:p>
            <a:r>
              <a:rPr lang="en-US"/>
              <a:t>Click to edit Master title style</a:t>
            </a:r>
            <a:endParaRPr lang="en-GB"/>
          </a:p>
        </p:txBody>
      </p:sp>
      <p:sp>
        <p:nvSpPr>
          <p:cNvPr id="3" name="Content Placeholder 2"/>
          <p:cNvSpPr>
            <a:spLocks noGrp="1"/>
          </p:cNvSpPr>
          <p:nvPr>
            <p:ph idx="1"/>
          </p:nvPr>
        </p:nvSpPr>
        <p:spPr>
          <a:xfrm>
            <a:off x="551145" y="1868495"/>
            <a:ext cx="8635879" cy="4351338"/>
          </a:xfrm>
        </p:spPr>
        <p:txBody>
          <a:bodyPr/>
          <a:lstStyle>
            <a:lvl1pPr>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87024" y="0"/>
            <a:ext cx="3004975"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ffWhite Without Bor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145" y="363541"/>
            <a:ext cx="11072819" cy="1325563"/>
          </a:xfrm>
        </p:spPr>
        <p:txBody>
          <a:bodyPr/>
          <a:lstStyle/>
          <a:p>
            <a:r>
              <a:rPr lang="en-US"/>
              <a:t>Click to edit Master title style</a:t>
            </a:r>
            <a:endParaRPr lang="en-GB"/>
          </a:p>
        </p:txBody>
      </p:sp>
      <p:sp>
        <p:nvSpPr>
          <p:cNvPr id="3" name="Content Placeholder 2"/>
          <p:cNvSpPr>
            <a:spLocks noGrp="1"/>
          </p:cNvSpPr>
          <p:nvPr>
            <p:ph idx="1"/>
          </p:nvPr>
        </p:nvSpPr>
        <p:spPr>
          <a:xfrm>
            <a:off x="551145" y="1868495"/>
            <a:ext cx="11072819" cy="4351338"/>
          </a:xfrm>
        </p:spPr>
        <p:txBody>
          <a:bodyPr/>
          <a:lstStyle>
            <a:lvl1pPr>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0154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3776248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1" r:id="rId4"/>
    <p:sldLayoutId id="2147483652" r:id="rId5"/>
    <p:sldLayoutId id="2147483653" r:id="rId6"/>
    <p:sldLayoutId id="2147483649" r:id="rId7"/>
    <p:sldLayoutId id="2147483654" r:id="rId8"/>
    <p:sldLayoutId id="2147483650" r:id="rId9"/>
    <p:sldLayoutId id="2147483658" r:id="rId10"/>
    <p:sldLayoutId id="2147483659" r:id="rId11"/>
    <p:sldLayoutId id="2147483660" r:id="rId12"/>
  </p:sldLayoutIdLst>
  <p:txStyles>
    <p:titleStyle>
      <a:lvl1pPr algn="l" defTabSz="914383" rtl="0" eaLnBrk="1" latinLnBrk="0" hangingPunct="1">
        <a:lnSpc>
          <a:spcPct val="150000"/>
        </a:lnSpc>
        <a:spcBef>
          <a:spcPct val="0"/>
        </a:spcBef>
        <a:buNone/>
        <a:defRPr sz="4400" kern="1200">
          <a:solidFill>
            <a:schemeClr val="tx1"/>
          </a:solidFill>
          <a:latin typeface="Myriad Pro" charset="0"/>
          <a:ea typeface="Myriad Pro" charset="0"/>
          <a:cs typeface="Myriad Pro" charset="0"/>
        </a:defRPr>
      </a:lvl1pPr>
    </p:titleStyle>
    <p:bodyStyle>
      <a:lvl1pPr marL="228596" indent="-228596" algn="l" defTabSz="914383" rtl="0" eaLnBrk="1" latinLnBrk="0" hangingPunct="1">
        <a:lnSpc>
          <a:spcPct val="150000"/>
        </a:lnSpc>
        <a:spcBef>
          <a:spcPts val="1000"/>
        </a:spcBef>
        <a:buFont typeface="Arial" panose="020B0604020202020204" pitchFamily="34" charset="0"/>
        <a:buChar char="•"/>
        <a:defRPr sz="3200" kern="1200">
          <a:solidFill>
            <a:schemeClr val="tx1"/>
          </a:solidFill>
          <a:latin typeface="Myriad Pro" charset="0"/>
          <a:ea typeface="Myriad Pro" charset="0"/>
          <a:cs typeface="Myriad Pro" charset="0"/>
        </a:defRPr>
      </a:lvl1pPr>
      <a:lvl2pPr marL="685787" indent="-228596" algn="l" defTabSz="914383" rtl="0" eaLnBrk="1" latinLnBrk="0" hangingPunct="1">
        <a:lnSpc>
          <a:spcPct val="150000"/>
        </a:lnSpc>
        <a:spcBef>
          <a:spcPts val="500"/>
        </a:spcBef>
        <a:buFont typeface="Arial" panose="020B0604020202020204" pitchFamily="34" charset="0"/>
        <a:buChar char="•"/>
        <a:defRPr sz="3200" kern="1200">
          <a:solidFill>
            <a:schemeClr val="tx1"/>
          </a:solidFill>
          <a:latin typeface="Myriad Pro" charset="0"/>
          <a:ea typeface="Myriad Pro" charset="0"/>
          <a:cs typeface="Myriad Pro" charset="0"/>
        </a:defRPr>
      </a:lvl2pPr>
      <a:lvl3pPr marL="1142977" indent="-228596" algn="l" defTabSz="914383" rtl="0" eaLnBrk="1" latinLnBrk="0" hangingPunct="1">
        <a:lnSpc>
          <a:spcPct val="150000"/>
        </a:lnSpc>
        <a:spcBef>
          <a:spcPts val="500"/>
        </a:spcBef>
        <a:buFont typeface="Arial" panose="020B0604020202020204" pitchFamily="34" charset="0"/>
        <a:buChar char="•"/>
        <a:defRPr sz="3200" kern="1200">
          <a:solidFill>
            <a:schemeClr val="tx1"/>
          </a:solidFill>
          <a:latin typeface="Myriad Pro" charset="0"/>
          <a:ea typeface="Myriad Pro" charset="0"/>
          <a:cs typeface="Myriad Pro" charset="0"/>
        </a:defRPr>
      </a:lvl3pPr>
      <a:lvl4pPr marL="1600169" indent="-228596" algn="l" defTabSz="914383" rtl="0" eaLnBrk="1" latinLnBrk="0" hangingPunct="1">
        <a:lnSpc>
          <a:spcPct val="150000"/>
        </a:lnSpc>
        <a:spcBef>
          <a:spcPts val="500"/>
        </a:spcBef>
        <a:buFont typeface="Arial" panose="020B0604020202020204" pitchFamily="34" charset="0"/>
        <a:buChar char="•"/>
        <a:defRPr sz="3200" kern="1200">
          <a:solidFill>
            <a:schemeClr val="tx1"/>
          </a:solidFill>
          <a:latin typeface="Myriad Pro" charset="0"/>
          <a:ea typeface="Myriad Pro" charset="0"/>
          <a:cs typeface="Myriad Pro" charset="0"/>
        </a:defRPr>
      </a:lvl4pPr>
      <a:lvl5pPr marL="2057360" indent="-228596" algn="l" defTabSz="914383" rtl="0" eaLnBrk="1" latinLnBrk="0" hangingPunct="1">
        <a:lnSpc>
          <a:spcPct val="150000"/>
        </a:lnSpc>
        <a:spcBef>
          <a:spcPts val="500"/>
        </a:spcBef>
        <a:buFont typeface="Arial" panose="020B0604020202020204" pitchFamily="34" charset="0"/>
        <a:buChar char="•"/>
        <a:defRPr sz="3200" kern="1200">
          <a:solidFill>
            <a:schemeClr val="tx1"/>
          </a:solidFill>
          <a:latin typeface="Myriad Pro" charset="0"/>
          <a:ea typeface="Myriad Pro" charset="0"/>
          <a:cs typeface="Myriad Pro" charset="0"/>
        </a:defRPr>
      </a:lvl5pPr>
      <a:lvl6pPr marL="251455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4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33"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25"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83" rtl="0" eaLnBrk="1" latinLnBrk="0" hangingPunct="1">
        <a:defRPr sz="1799" kern="1200">
          <a:solidFill>
            <a:schemeClr val="tx1"/>
          </a:solidFill>
          <a:latin typeface="+mn-lt"/>
          <a:ea typeface="+mn-ea"/>
          <a:cs typeface="+mn-cs"/>
        </a:defRPr>
      </a:lvl1pPr>
      <a:lvl2pPr marL="457191" algn="l" defTabSz="914383" rtl="0" eaLnBrk="1" latinLnBrk="0" hangingPunct="1">
        <a:defRPr sz="1799" kern="1200">
          <a:solidFill>
            <a:schemeClr val="tx1"/>
          </a:solidFill>
          <a:latin typeface="+mn-lt"/>
          <a:ea typeface="+mn-ea"/>
          <a:cs typeface="+mn-cs"/>
        </a:defRPr>
      </a:lvl2pPr>
      <a:lvl3pPr marL="914383" algn="l" defTabSz="914383" rtl="0" eaLnBrk="1" latinLnBrk="0" hangingPunct="1">
        <a:defRPr sz="1799" kern="1200">
          <a:solidFill>
            <a:schemeClr val="tx1"/>
          </a:solidFill>
          <a:latin typeface="+mn-lt"/>
          <a:ea typeface="+mn-ea"/>
          <a:cs typeface="+mn-cs"/>
        </a:defRPr>
      </a:lvl3pPr>
      <a:lvl4pPr marL="1371573" algn="l" defTabSz="914383" rtl="0" eaLnBrk="1" latinLnBrk="0" hangingPunct="1">
        <a:defRPr sz="1799" kern="1200">
          <a:solidFill>
            <a:schemeClr val="tx1"/>
          </a:solidFill>
          <a:latin typeface="+mn-lt"/>
          <a:ea typeface="+mn-ea"/>
          <a:cs typeface="+mn-cs"/>
        </a:defRPr>
      </a:lvl4pPr>
      <a:lvl5pPr marL="1828765" algn="l" defTabSz="914383" rtl="0" eaLnBrk="1" latinLnBrk="0" hangingPunct="1">
        <a:defRPr sz="1799" kern="1200">
          <a:solidFill>
            <a:schemeClr val="tx1"/>
          </a:solidFill>
          <a:latin typeface="+mn-lt"/>
          <a:ea typeface="+mn-ea"/>
          <a:cs typeface="+mn-cs"/>
        </a:defRPr>
      </a:lvl5pPr>
      <a:lvl6pPr marL="2285956" algn="l" defTabSz="914383" rtl="0" eaLnBrk="1" latinLnBrk="0" hangingPunct="1">
        <a:defRPr sz="1799" kern="1200">
          <a:solidFill>
            <a:schemeClr val="tx1"/>
          </a:solidFill>
          <a:latin typeface="+mn-lt"/>
          <a:ea typeface="+mn-ea"/>
          <a:cs typeface="+mn-cs"/>
        </a:defRPr>
      </a:lvl6pPr>
      <a:lvl7pPr marL="2743147" algn="l" defTabSz="914383" rtl="0" eaLnBrk="1" latinLnBrk="0" hangingPunct="1">
        <a:defRPr sz="1799" kern="1200">
          <a:solidFill>
            <a:schemeClr val="tx1"/>
          </a:solidFill>
          <a:latin typeface="+mn-lt"/>
          <a:ea typeface="+mn-ea"/>
          <a:cs typeface="+mn-cs"/>
        </a:defRPr>
      </a:lvl7pPr>
      <a:lvl8pPr marL="3200338" algn="l" defTabSz="914383" rtl="0" eaLnBrk="1" latinLnBrk="0" hangingPunct="1">
        <a:defRPr sz="1799" kern="1200">
          <a:solidFill>
            <a:schemeClr val="tx1"/>
          </a:solidFill>
          <a:latin typeface="+mn-lt"/>
          <a:ea typeface="+mn-ea"/>
          <a:cs typeface="+mn-cs"/>
        </a:defRPr>
      </a:lvl8pPr>
      <a:lvl9pPr marL="3657529" algn="l" defTabSz="91438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mailto:carol.davenport@northumbria.ac.uk"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z9Sen1HTu5o" TargetMode="External"/><Relationship Id="rId4" Type="http://schemas.openxmlformats.org/officeDocument/2006/relationships/hyperlink" Target="https://www.youtube.com/watch?v=0i8ZKTyIaQ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Unconscious Bias</a:t>
            </a:r>
          </a:p>
        </p:txBody>
      </p:sp>
      <p:sp>
        <p:nvSpPr>
          <p:cNvPr id="4" name="Subtitle 3"/>
          <p:cNvSpPr>
            <a:spLocks noGrp="1"/>
          </p:cNvSpPr>
          <p:nvPr>
            <p:ph type="subTitle" idx="1"/>
          </p:nvPr>
        </p:nvSpPr>
        <p:spPr/>
        <p:txBody>
          <a:bodyPr>
            <a:normAutofit/>
          </a:bodyPr>
          <a:lstStyle/>
          <a:p>
            <a:r>
              <a:rPr lang="en-GB" dirty="0"/>
              <a:t>Dr Carol Davenport</a:t>
            </a:r>
          </a:p>
        </p:txBody>
      </p:sp>
    </p:spTree>
    <p:extLst>
      <p:ext uri="{BB962C8B-B14F-4D97-AF65-F5344CB8AC3E}">
        <p14:creationId xmlns:p14="http://schemas.microsoft.com/office/powerpoint/2010/main" val="176750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238540"/>
            <a:ext cx="5009321" cy="6411307"/>
          </a:xfrm>
          <a:prstGeom prst="rect">
            <a:avLst/>
          </a:prstGeom>
          <a:noFill/>
        </p:spPr>
        <p:txBody>
          <a:bodyPr wrap="square" rtlCol="0">
            <a:spAutoFit/>
          </a:bodyPr>
          <a:lstStyle/>
          <a:p>
            <a:r>
              <a:rPr lang="en-GB" sz="3733" dirty="0">
                <a:latin typeface="Myriad Pro" charset="0"/>
                <a:ea typeface="Myriad Pro" charset="0"/>
                <a:cs typeface="Myriad Pro" charset="0"/>
              </a:rPr>
              <a:t>Group B: </a:t>
            </a:r>
          </a:p>
          <a:p>
            <a:r>
              <a:rPr lang="en-GB" sz="3733" dirty="0">
                <a:latin typeface="Myriad Pro" charset="0"/>
                <a:ea typeface="Myriad Pro" charset="0"/>
                <a:cs typeface="Myriad Pro" charset="0"/>
              </a:rPr>
              <a:t>Please read this silently</a:t>
            </a:r>
          </a:p>
          <a:p>
            <a:endParaRPr lang="en-GB" sz="3733" dirty="0">
              <a:latin typeface="Myriad Pro" charset="0"/>
              <a:ea typeface="Myriad Pro" charset="0"/>
              <a:cs typeface="Myriad Pro" charset="0"/>
            </a:endParaRPr>
          </a:p>
          <a:p>
            <a:r>
              <a:rPr lang="en-GB" sz="3733" dirty="0">
                <a:latin typeface="Myriad Pro" charset="0"/>
                <a:ea typeface="Myriad Pro" charset="0"/>
                <a:cs typeface="Myriad Pro" charset="0"/>
              </a:rPr>
              <a:t>Question 1:</a:t>
            </a:r>
          </a:p>
          <a:p>
            <a:r>
              <a:rPr lang="en-GB" sz="3733" dirty="0">
                <a:latin typeface="Myriad Pro" charset="0"/>
                <a:ea typeface="Myriad Pro" charset="0"/>
                <a:cs typeface="Myriad Pro" charset="0"/>
              </a:rPr>
              <a:t>Does this hotel room cost more than £55 per night?</a:t>
            </a:r>
          </a:p>
          <a:p>
            <a:endParaRPr lang="en-GB" sz="3733" dirty="0">
              <a:latin typeface="Myriad Pro" charset="0"/>
              <a:ea typeface="Myriad Pro" charset="0"/>
              <a:cs typeface="Myriad Pro" charset="0"/>
            </a:endParaRPr>
          </a:p>
          <a:p>
            <a:r>
              <a:rPr lang="en-GB" sz="3733" dirty="0">
                <a:latin typeface="Myriad Pro" charset="0"/>
                <a:ea typeface="Myriad Pro" charset="0"/>
                <a:cs typeface="Myriad Pro" charset="0"/>
              </a:rPr>
              <a:t>Write your answer on a post-it note.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4122" y="1145850"/>
            <a:ext cx="6480313" cy="3540757"/>
          </a:xfrm>
          <a:prstGeom prst="rect">
            <a:avLst/>
          </a:prstGeom>
        </p:spPr>
      </p:pic>
      <p:sp>
        <p:nvSpPr>
          <p:cNvPr id="5" name="TextBox 4"/>
          <p:cNvSpPr txBox="1"/>
          <p:nvPr/>
        </p:nvSpPr>
        <p:spPr>
          <a:xfrm>
            <a:off x="5327376" y="4856459"/>
            <a:ext cx="6427305" cy="830997"/>
          </a:xfrm>
          <a:prstGeom prst="rect">
            <a:avLst/>
          </a:prstGeom>
          <a:noFill/>
        </p:spPr>
        <p:txBody>
          <a:bodyPr wrap="square" rtlCol="0">
            <a:spAutoFit/>
          </a:bodyPr>
          <a:lstStyle/>
          <a:p>
            <a:r>
              <a:rPr lang="en-GB" sz="2400" dirty="0">
                <a:latin typeface="Myriad Pro" charset="0"/>
                <a:ea typeface="Myriad Pro" charset="0"/>
                <a:cs typeface="Myriad Pro" charset="0"/>
              </a:rPr>
              <a:t>Double bedroom suite, city centre location, panoramic views, Manhattan, New York. </a:t>
            </a:r>
          </a:p>
        </p:txBody>
      </p:sp>
    </p:spTree>
    <p:extLst>
      <p:ext uri="{BB962C8B-B14F-4D97-AF65-F5344CB8AC3E}">
        <p14:creationId xmlns:p14="http://schemas.microsoft.com/office/powerpoint/2010/main" val="253381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238540"/>
            <a:ext cx="5009321" cy="6411307"/>
          </a:xfrm>
          <a:prstGeom prst="rect">
            <a:avLst/>
          </a:prstGeom>
          <a:noFill/>
        </p:spPr>
        <p:txBody>
          <a:bodyPr wrap="square" rtlCol="0">
            <a:spAutoFit/>
          </a:bodyPr>
          <a:lstStyle/>
          <a:p>
            <a:r>
              <a:rPr lang="en-GB" sz="3733" dirty="0">
                <a:latin typeface="Myriad Pro" charset="0"/>
                <a:ea typeface="Myriad Pro" charset="0"/>
                <a:cs typeface="Myriad Pro" charset="0"/>
              </a:rPr>
              <a:t>Group B: </a:t>
            </a:r>
          </a:p>
          <a:p>
            <a:r>
              <a:rPr lang="en-GB" sz="3733" dirty="0">
                <a:latin typeface="Myriad Pro" charset="0"/>
                <a:ea typeface="Myriad Pro" charset="0"/>
                <a:cs typeface="Myriad Pro" charset="0"/>
              </a:rPr>
              <a:t>Please read this silently</a:t>
            </a:r>
          </a:p>
          <a:p>
            <a:endParaRPr lang="en-GB" sz="3733" dirty="0">
              <a:latin typeface="Myriad Pro" charset="0"/>
              <a:ea typeface="Myriad Pro" charset="0"/>
              <a:cs typeface="Myriad Pro" charset="0"/>
            </a:endParaRPr>
          </a:p>
          <a:p>
            <a:r>
              <a:rPr lang="en-GB" sz="3733" dirty="0">
                <a:latin typeface="Myriad Pro" charset="0"/>
                <a:ea typeface="Myriad Pro" charset="0"/>
                <a:cs typeface="Myriad Pro" charset="0"/>
              </a:rPr>
              <a:t>Question 1:</a:t>
            </a:r>
          </a:p>
          <a:p>
            <a:r>
              <a:rPr lang="en-GB" sz="3733" dirty="0">
                <a:latin typeface="Myriad Pro" charset="0"/>
                <a:ea typeface="Myriad Pro" charset="0"/>
                <a:cs typeface="Myriad Pro" charset="0"/>
              </a:rPr>
              <a:t>How much would you expect to pay for this hotel room?</a:t>
            </a:r>
          </a:p>
          <a:p>
            <a:endParaRPr lang="en-GB" sz="3733" dirty="0">
              <a:latin typeface="Myriad Pro" charset="0"/>
              <a:ea typeface="Myriad Pro" charset="0"/>
              <a:cs typeface="Myriad Pro" charset="0"/>
            </a:endParaRPr>
          </a:p>
          <a:p>
            <a:r>
              <a:rPr lang="en-GB" sz="3733" dirty="0">
                <a:latin typeface="Myriad Pro" charset="0"/>
                <a:ea typeface="Myriad Pro" charset="0"/>
                <a:cs typeface="Myriad Pro" charset="0"/>
              </a:rPr>
              <a:t>Write your answer on the post-it note.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4122" y="1145850"/>
            <a:ext cx="6480313" cy="3540757"/>
          </a:xfrm>
          <a:prstGeom prst="rect">
            <a:avLst/>
          </a:prstGeom>
        </p:spPr>
      </p:pic>
      <p:sp>
        <p:nvSpPr>
          <p:cNvPr id="6" name="TextBox 5"/>
          <p:cNvSpPr txBox="1"/>
          <p:nvPr/>
        </p:nvSpPr>
        <p:spPr>
          <a:xfrm>
            <a:off x="5327376" y="4856459"/>
            <a:ext cx="6427305" cy="830997"/>
          </a:xfrm>
          <a:prstGeom prst="rect">
            <a:avLst/>
          </a:prstGeom>
          <a:noFill/>
        </p:spPr>
        <p:txBody>
          <a:bodyPr wrap="square" rtlCol="0">
            <a:spAutoFit/>
          </a:bodyPr>
          <a:lstStyle/>
          <a:p>
            <a:r>
              <a:rPr lang="en-GB" sz="2400" dirty="0">
                <a:latin typeface="Myriad Pro" charset="0"/>
                <a:ea typeface="Myriad Pro" charset="0"/>
                <a:cs typeface="Myriad Pro" charset="0"/>
              </a:rPr>
              <a:t>Double bedroom suite, city centre location, panoramic views, Manhattan, New York. </a:t>
            </a:r>
          </a:p>
        </p:txBody>
      </p:sp>
    </p:spTree>
    <p:extLst>
      <p:ext uri="{BB962C8B-B14F-4D97-AF65-F5344CB8AC3E}">
        <p14:creationId xmlns:p14="http://schemas.microsoft.com/office/powerpoint/2010/main" val="339137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3129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Anchoring Bias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2364" y="1585329"/>
            <a:ext cx="3507273" cy="1916328"/>
          </a:xfrm>
          <a:prstGeom prst="rect">
            <a:avLst/>
          </a:prstGeom>
        </p:spPr>
      </p:pic>
      <p:sp>
        <p:nvSpPr>
          <p:cNvPr id="5" name="TextBox 4"/>
          <p:cNvSpPr txBox="1"/>
          <p:nvPr/>
        </p:nvSpPr>
        <p:spPr>
          <a:xfrm>
            <a:off x="4342364" y="3730020"/>
            <a:ext cx="3507272" cy="1569660"/>
          </a:xfrm>
          <a:prstGeom prst="rect">
            <a:avLst/>
          </a:prstGeom>
          <a:noFill/>
        </p:spPr>
        <p:txBody>
          <a:bodyPr wrap="square" rtlCol="0">
            <a:spAutoFit/>
          </a:bodyPr>
          <a:lstStyle/>
          <a:p>
            <a:r>
              <a:rPr lang="en-GB" sz="2400" dirty="0">
                <a:latin typeface="Myriad Pro" charset="0"/>
                <a:ea typeface="Myriad Pro" charset="0"/>
                <a:cs typeface="Myriad Pro" charset="0"/>
              </a:rPr>
              <a:t>Double bedroom suite, city centre location, panoramic views, Manhattan, New York. </a:t>
            </a:r>
          </a:p>
        </p:txBody>
      </p:sp>
      <p:sp>
        <p:nvSpPr>
          <p:cNvPr id="6" name="TextBox 5"/>
          <p:cNvSpPr txBox="1"/>
          <p:nvPr/>
        </p:nvSpPr>
        <p:spPr>
          <a:xfrm>
            <a:off x="8059481" y="309423"/>
            <a:ext cx="3863163" cy="3046411"/>
          </a:xfrm>
          <a:prstGeom prst="rect">
            <a:avLst/>
          </a:prstGeom>
          <a:noFill/>
        </p:spPr>
        <p:txBody>
          <a:bodyPr wrap="square" rtlCol="0">
            <a:spAutoFit/>
          </a:bodyPr>
          <a:lstStyle/>
          <a:p>
            <a:r>
              <a:rPr lang="en-GB" sz="2133" i="1" dirty="0">
                <a:latin typeface="Myriad Pro" charset="0"/>
                <a:ea typeface="Myriad Pro" charset="0"/>
                <a:cs typeface="Myriad Pro" charset="0"/>
              </a:rPr>
              <a:t>Group B: </a:t>
            </a:r>
          </a:p>
          <a:p>
            <a:r>
              <a:rPr lang="en-GB" sz="2133" i="1" dirty="0">
                <a:latin typeface="Myriad Pro" charset="0"/>
                <a:ea typeface="Myriad Pro" charset="0"/>
                <a:cs typeface="Myriad Pro" charset="0"/>
              </a:rPr>
              <a:t>Please read this silently</a:t>
            </a:r>
          </a:p>
          <a:p>
            <a:endParaRPr lang="en-GB" sz="2133" i="1" dirty="0">
              <a:latin typeface="Myriad Pro" charset="0"/>
              <a:ea typeface="Myriad Pro" charset="0"/>
              <a:cs typeface="Myriad Pro" charset="0"/>
            </a:endParaRPr>
          </a:p>
          <a:p>
            <a:r>
              <a:rPr lang="en-GB" sz="2133" i="1" dirty="0">
                <a:latin typeface="Myriad Pro" charset="0"/>
                <a:ea typeface="Myriad Pro" charset="0"/>
                <a:cs typeface="Myriad Pro" charset="0"/>
              </a:rPr>
              <a:t>Question 1:</a:t>
            </a:r>
          </a:p>
          <a:p>
            <a:r>
              <a:rPr lang="en-GB" sz="2133" i="1" dirty="0">
                <a:latin typeface="Myriad Pro" charset="0"/>
                <a:ea typeface="Myriad Pro" charset="0"/>
                <a:cs typeface="Myriad Pro" charset="0"/>
              </a:rPr>
              <a:t>Does this hotel room cost more than </a:t>
            </a:r>
            <a:r>
              <a:rPr lang="en-GB" sz="2133" b="1" i="1" u="sng" dirty="0">
                <a:solidFill>
                  <a:srgbClr val="0070C0"/>
                </a:solidFill>
                <a:latin typeface="Myriad Pro" charset="0"/>
                <a:ea typeface="Myriad Pro" charset="0"/>
                <a:cs typeface="Myriad Pro" charset="0"/>
              </a:rPr>
              <a:t>£55 </a:t>
            </a:r>
            <a:r>
              <a:rPr lang="en-GB" sz="2133" i="1" dirty="0">
                <a:latin typeface="Myriad Pro" charset="0"/>
                <a:ea typeface="Myriad Pro" charset="0"/>
                <a:cs typeface="Myriad Pro" charset="0"/>
              </a:rPr>
              <a:t>per night?</a:t>
            </a:r>
          </a:p>
          <a:p>
            <a:endParaRPr lang="en-GB" sz="2133" i="1" dirty="0">
              <a:latin typeface="Myriad Pro" charset="0"/>
              <a:ea typeface="Myriad Pro" charset="0"/>
              <a:cs typeface="Myriad Pro" charset="0"/>
            </a:endParaRPr>
          </a:p>
          <a:p>
            <a:r>
              <a:rPr lang="en-GB" sz="2133" i="1" dirty="0">
                <a:latin typeface="Myriad Pro" charset="0"/>
                <a:ea typeface="Myriad Pro" charset="0"/>
                <a:cs typeface="Myriad Pro" charset="0"/>
              </a:rPr>
              <a:t>Write your answer on a post-it note.</a:t>
            </a:r>
          </a:p>
        </p:txBody>
      </p:sp>
      <p:sp>
        <p:nvSpPr>
          <p:cNvPr id="7" name="TextBox 6"/>
          <p:cNvSpPr txBox="1"/>
          <p:nvPr/>
        </p:nvSpPr>
        <p:spPr>
          <a:xfrm>
            <a:off x="8059481" y="3730020"/>
            <a:ext cx="3863163" cy="3046411"/>
          </a:xfrm>
          <a:prstGeom prst="rect">
            <a:avLst/>
          </a:prstGeom>
          <a:noFill/>
        </p:spPr>
        <p:txBody>
          <a:bodyPr wrap="square" rtlCol="0">
            <a:spAutoFit/>
          </a:bodyPr>
          <a:lstStyle/>
          <a:p>
            <a:r>
              <a:rPr lang="en-GB" sz="2133" i="1" dirty="0">
                <a:latin typeface="Myriad Pro" charset="0"/>
                <a:ea typeface="Myriad Pro" charset="0"/>
                <a:cs typeface="Myriad Pro" charset="0"/>
              </a:rPr>
              <a:t>Group B: </a:t>
            </a:r>
          </a:p>
          <a:p>
            <a:r>
              <a:rPr lang="en-GB" sz="2133" i="1" dirty="0">
                <a:latin typeface="Myriad Pro" charset="0"/>
                <a:ea typeface="Myriad Pro" charset="0"/>
                <a:cs typeface="Myriad Pro" charset="0"/>
              </a:rPr>
              <a:t>Please read this silently</a:t>
            </a:r>
          </a:p>
          <a:p>
            <a:endParaRPr lang="en-GB" sz="2133" i="1" dirty="0">
              <a:latin typeface="Myriad Pro" charset="0"/>
              <a:ea typeface="Myriad Pro" charset="0"/>
              <a:cs typeface="Myriad Pro" charset="0"/>
            </a:endParaRPr>
          </a:p>
          <a:p>
            <a:r>
              <a:rPr lang="en-GB" sz="2133" i="1" dirty="0">
                <a:latin typeface="Myriad Pro" charset="0"/>
                <a:ea typeface="Myriad Pro" charset="0"/>
                <a:cs typeface="Myriad Pro" charset="0"/>
              </a:rPr>
              <a:t>Question 1:</a:t>
            </a:r>
          </a:p>
          <a:p>
            <a:r>
              <a:rPr lang="en-GB" sz="2133" i="1" dirty="0">
                <a:latin typeface="Myriad Pro" charset="0"/>
                <a:ea typeface="Myriad Pro" charset="0"/>
                <a:cs typeface="Myriad Pro" charset="0"/>
              </a:rPr>
              <a:t>How much would you expect to pay for this hotel room?</a:t>
            </a:r>
          </a:p>
          <a:p>
            <a:endParaRPr lang="en-GB" sz="2133" i="1" dirty="0">
              <a:latin typeface="Myriad Pro" charset="0"/>
              <a:ea typeface="Myriad Pro" charset="0"/>
              <a:cs typeface="Myriad Pro" charset="0"/>
            </a:endParaRPr>
          </a:p>
          <a:p>
            <a:r>
              <a:rPr lang="en-GB" sz="2133" i="1" dirty="0">
                <a:latin typeface="Myriad Pro" charset="0"/>
                <a:ea typeface="Myriad Pro" charset="0"/>
                <a:cs typeface="Myriad Pro" charset="0"/>
              </a:rPr>
              <a:t>Write your answer on the post-it note.</a:t>
            </a:r>
          </a:p>
        </p:txBody>
      </p:sp>
      <p:sp>
        <p:nvSpPr>
          <p:cNvPr id="8" name="TextBox 7"/>
          <p:cNvSpPr txBox="1"/>
          <p:nvPr/>
        </p:nvSpPr>
        <p:spPr>
          <a:xfrm>
            <a:off x="269353" y="309423"/>
            <a:ext cx="3863163" cy="3046411"/>
          </a:xfrm>
          <a:prstGeom prst="rect">
            <a:avLst/>
          </a:prstGeom>
          <a:noFill/>
        </p:spPr>
        <p:txBody>
          <a:bodyPr wrap="square" rtlCol="0">
            <a:spAutoFit/>
          </a:bodyPr>
          <a:lstStyle/>
          <a:p>
            <a:r>
              <a:rPr lang="en-GB" sz="2133" i="1" dirty="0">
                <a:latin typeface="Myriad Pro" charset="0"/>
                <a:ea typeface="Myriad Pro" charset="0"/>
                <a:cs typeface="Myriad Pro" charset="0"/>
              </a:rPr>
              <a:t>Group A: </a:t>
            </a:r>
          </a:p>
          <a:p>
            <a:r>
              <a:rPr lang="en-GB" sz="2133" i="1" dirty="0">
                <a:latin typeface="Myriad Pro" charset="0"/>
                <a:ea typeface="Myriad Pro" charset="0"/>
                <a:cs typeface="Myriad Pro" charset="0"/>
              </a:rPr>
              <a:t>Please read this silently</a:t>
            </a:r>
          </a:p>
          <a:p>
            <a:endParaRPr lang="en-GB" sz="2133" i="1" dirty="0">
              <a:latin typeface="Myriad Pro" charset="0"/>
              <a:ea typeface="Myriad Pro" charset="0"/>
              <a:cs typeface="Myriad Pro" charset="0"/>
            </a:endParaRPr>
          </a:p>
          <a:p>
            <a:r>
              <a:rPr lang="en-GB" sz="2133" i="1" dirty="0">
                <a:latin typeface="Myriad Pro" charset="0"/>
                <a:ea typeface="Myriad Pro" charset="0"/>
                <a:cs typeface="Myriad Pro" charset="0"/>
              </a:rPr>
              <a:t>Question 1:</a:t>
            </a:r>
          </a:p>
          <a:p>
            <a:r>
              <a:rPr lang="en-GB" sz="2133" i="1" dirty="0">
                <a:latin typeface="Myriad Pro" charset="0"/>
                <a:ea typeface="Myriad Pro" charset="0"/>
                <a:cs typeface="Myriad Pro" charset="0"/>
              </a:rPr>
              <a:t>Does this hotel room cost more than </a:t>
            </a:r>
            <a:r>
              <a:rPr lang="en-GB" sz="2133" b="1" i="1" u="sng" dirty="0">
                <a:solidFill>
                  <a:srgbClr val="0070C0"/>
                </a:solidFill>
                <a:latin typeface="Myriad Pro" charset="0"/>
                <a:ea typeface="Myriad Pro" charset="0"/>
                <a:cs typeface="Myriad Pro" charset="0"/>
              </a:rPr>
              <a:t>£5500</a:t>
            </a:r>
            <a:r>
              <a:rPr lang="en-GB" sz="2133" i="1" dirty="0">
                <a:solidFill>
                  <a:srgbClr val="0070C0"/>
                </a:solidFill>
                <a:latin typeface="Myriad Pro" charset="0"/>
                <a:ea typeface="Myriad Pro" charset="0"/>
                <a:cs typeface="Myriad Pro" charset="0"/>
              </a:rPr>
              <a:t> </a:t>
            </a:r>
            <a:r>
              <a:rPr lang="en-GB" sz="2133" i="1" dirty="0">
                <a:latin typeface="Myriad Pro" charset="0"/>
                <a:ea typeface="Myriad Pro" charset="0"/>
                <a:cs typeface="Myriad Pro" charset="0"/>
              </a:rPr>
              <a:t>per night?</a:t>
            </a:r>
          </a:p>
          <a:p>
            <a:endParaRPr lang="en-GB" sz="2133" i="1" dirty="0">
              <a:latin typeface="Myriad Pro" charset="0"/>
              <a:ea typeface="Myriad Pro" charset="0"/>
              <a:cs typeface="Myriad Pro" charset="0"/>
            </a:endParaRPr>
          </a:p>
          <a:p>
            <a:r>
              <a:rPr lang="en-GB" sz="2133" i="1" dirty="0">
                <a:latin typeface="Myriad Pro" charset="0"/>
                <a:ea typeface="Myriad Pro" charset="0"/>
                <a:cs typeface="Myriad Pro" charset="0"/>
              </a:rPr>
              <a:t>Write your answer on a post-it note.</a:t>
            </a:r>
          </a:p>
        </p:txBody>
      </p:sp>
      <p:sp>
        <p:nvSpPr>
          <p:cNvPr id="9" name="TextBox 8"/>
          <p:cNvSpPr txBox="1"/>
          <p:nvPr/>
        </p:nvSpPr>
        <p:spPr>
          <a:xfrm>
            <a:off x="269355" y="3730020"/>
            <a:ext cx="3863163" cy="3046411"/>
          </a:xfrm>
          <a:prstGeom prst="rect">
            <a:avLst/>
          </a:prstGeom>
          <a:noFill/>
        </p:spPr>
        <p:txBody>
          <a:bodyPr wrap="square" rtlCol="0">
            <a:spAutoFit/>
          </a:bodyPr>
          <a:lstStyle/>
          <a:p>
            <a:r>
              <a:rPr lang="en-GB" sz="2133" i="1" dirty="0">
                <a:latin typeface="Myriad Pro" charset="0"/>
                <a:ea typeface="Myriad Pro" charset="0"/>
                <a:cs typeface="Myriad Pro" charset="0"/>
              </a:rPr>
              <a:t>Group A: </a:t>
            </a:r>
          </a:p>
          <a:p>
            <a:r>
              <a:rPr lang="en-GB" sz="2133" i="1" dirty="0">
                <a:latin typeface="Myriad Pro" charset="0"/>
                <a:ea typeface="Myriad Pro" charset="0"/>
                <a:cs typeface="Myriad Pro" charset="0"/>
              </a:rPr>
              <a:t>Please read this silently</a:t>
            </a:r>
          </a:p>
          <a:p>
            <a:endParaRPr lang="en-GB" sz="2133" i="1" dirty="0">
              <a:latin typeface="Myriad Pro" charset="0"/>
              <a:ea typeface="Myriad Pro" charset="0"/>
              <a:cs typeface="Myriad Pro" charset="0"/>
            </a:endParaRPr>
          </a:p>
          <a:p>
            <a:r>
              <a:rPr lang="en-GB" sz="2133" i="1" dirty="0">
                <a:latin typeface="Myriad Pro" charset="0"/>
                <a:ea typeface="Myriad Pro" charset="0"/>
                <a:cs typeface="Myriad Pro" charset="0"/>
              </a:rPr>
              <a:t>Question 2:</a:t>
            </a:r>
          </a:p>
          <a:p>
            <a:r>
              <a:rPr lang="en-GB" sz="2133" i="1" dirty="0">
                <a:latin typeface="Myriad Pro" charset="0"/>
                <a:ea typeface="Myriad Pro" charset="0"/>
                <a:cs typeface="Myriad Pro" charset="0"/>
              </a:rPr>
              <a:t>How much would you expect to pay for this hotel room?</a:t>
            </a:r>
          </a:p>
          <a:p>
            <a:endParaRPr lang="en-GB" sz="2133" i="1" dirty="0">
              <a:latin typeface="Myriad Pro" charset="0"/>
              <a:ea typeface="Myriad Pro" charset="0"/>
              <a:cs typeface="Myriad Pro" charset="0"/>
            </a:endParaRPr>
          </a:p>
          <a:p>
            <a:r>
              <a:rPr lang="en-GB" sz="2133" i="1" dirty="0">
                <a:latin typeface="Myriad Pro" charset="0"/>
                <a:ea typeface="Myriad Pro" charset="0"/>
                <a:cs typeface="Myriad Pro" charset="0"/>
              </a:rPr>
              <a:t>Write your answer on the post-it note.</a:t>
            </a:r>
          </a:p>
        </p:txBody>
      </p:sp>
    </p:spTree>
    <p:extLst>
      <p:ext uri="{BB962C8B-B14F-4D97-AF65-F5344CB8AC3E}">
        <p14:creationId xmlns:p14="http://schemas.microsoft.com/office/powerpoint/2010/main" val="84767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biases</a:t>
            </a:r>
          </a:p>
        </p:txBody>
      </p:sp>
      <p:sp>
        <p:nvSpPr>
          <p:cNvPr id="3" name="Content Placeholder 2"/>
          <p:cNvSpPr>
            <a:spLocks noGrp="1"/>
          </p:cNvSpPr>
          <p:nvPr>
            <p:ph idx="1"/>
          </p:nvPr>
        </p:nvSpPr>
        <p:spPr>
          <a:xfrm>
            <a:off x="551145" y="1851235"/>
            <a:ext cx="8635879" cy="3973095"/>
          </a:xfrm>
        </p:spPr>
        <p:txBody>
          <a:bodyPr>
            <a:normAutofit/>
          </a:bodyPr>
          <a:lstStyle/>
          <a:p>
            <a:r>
              <a:rPr lang="en-GB" dirty="0"/>
              <a:t>Shepherd’s tables and Adelson’s illusions are examples of visual cognitive biases</a:t>
            </a:r>
          </a:p>
          <a:p>
            <a:r>
              <a:rPr lang="en-GB" dirty="0"/>
              <a:t>The hotel prices </a:t>
            </a:r>
            <a:r>
              <a:rPr lang="mr-IN" dirty="0"/>
              <a:t>–</a:t>
            </a:r>
            <a:r>
              <a:rPr lang="en-GB" dirty="0"/>
              <a:t> a bias called anchoring</a:t>
            </a:r>
          </a:p>
          <a:p>
            <a:endParaRPr lang="en-GB" dirty="0"/>
          </a:p>
        </p:txBody>
      </p:sp>
    </p:spTree>
    <p:extLst>
      <p:ext uri="{BB962C8B-B14F-4D97-AF65-F5344CB8AC3E}">
        <p14:creationId xmlns:p14="http://schemas.microsoft.com/office/powerpoint/2010/main" val="54111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biases arise?</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560332" y="775714"/>
            <a:ext cx="3650112" cy="2293303"/>
          </a:xfrm>
        </p:spPr>
      </p:pic>
      <p:sp>
        <p:nvSpPr>
          <p:cNvPr id="5" name="Content Placeholder 2"/>
          <p:cNvSpPr txBox="1">
            <a:spLocks/>
          </p:cNvSpPr>
          <p:nvPr/>
        </p:nvSpPr>
        <p:spPr>
          <a:xfrm>
            <a:off x="551145" y="2549236"/>
            <a:ext cx="8269719" cy="3392588"/>
          </a:xfrm>
          <a:prstGeom prst="rect">
            <a:avLst/>
          </a:prstGeom>
        </p:spPr>
        <p:txBody>
          <a:bodyPr vert="horz" lIns="91440" tIns="45720" rIns="91440" bIns="45720" rtlCol="0">
            <a:normAutofit/>
          </a:bodyPr>
          <a:lstStyle>
            <a:lvl1pPr marL="228596" indent="-228596" algn="l" defTabSz="914383" rtl="0" eaLnBrk="1" latinLnBrk="0" hangingPunct="1">
              <a:lnSpc>
                <a:spcPct val="150000"/>
              </a:lnSpc>
              <a:spcBef>
                <a:spcPts val="1000"/>
              </a:spcBef>
              <a:buFont typeface="Arial" panose="020B0604020202020204" pitchFamily="34" charset="0"/>
              <a:buChar char="•"/>
              <a:defRPr sz="3200" kern="1200">
                <a:solidFill>
                  <a:schemeClr val="bg1"/>
                </a:solidFill>
                <a:latin typeface="Myriad Pro" charset="0"/>
                <a:ea typeface="Myriad Pro" charset="0"/>
                <a:cs typeface="Myriad Pro" charset="0"/>
              </a:defRPr>
            </a:lvl1pPr>
            <a:lvl2pPr marL="685787" indent="-228596" algn="l" defTabSz="914383" rtl="0" eaLnBrk="1" latinLnBrk="0" hangingPunct="1">
              <a:lnSpc>
                <a:spcPct val="150000"/>
              </a:lnSpc>
              <a:spcBef>
                <a:spcPts val="500"/>
              </a:spcBef>
              <a:buFont typeface="Arial" panose="020B0604020202020204" pitchFamily="34" charset="0"/>
              <a:buChar char="•"/>
              <a:defRPr sz="3200" kern="1200">
                <a:solidFill>
                  <a:schemeClr val="bg1"/>
                </a:solidFill>
                <a:latin typeface="Myriad Pro" charset="0"/>
                <a:ea typeface="Myriad Pro" charset="0"/>
                <a:cs typeface="Myriad Pro" charset="0"/>
              </a:defRPr>
            </a:lvl2pPr>
            <a:lvl3pPr marL="1142977" indent="-228596" algn="l" defTabSz="914383" rtl="0" eaLnBrk="1" latinLnBrk="0" hangingPunct="1">
              <a:lnSpc>
                <a:spcPct val="150000"/>
              </a:lnSpc>
              <a:spcBef>
                <a:spcPts val="500"/>
              </a:spcBef>
              <a:buFont typeface="Arial" panose="020B0604020202020204" pitchFamily="34" charset="0"/>
              <a:buChar char="•"/>
              <a:defRPr sz="3200" kern="1200">
                <a:solidFill>
                  <a:schemeClr val="bg1"/>
                </a:solidFill>
                <a:latin typeface="Myriad Pro" charset="0"/>
                <a:ea typeface="Myriad Pro" charset="0"/>
                <a:cs typeface="Myriad Pro" charset="0"/>
              </a:defRPr>
            </a:lvl3pPr>
            <a:lvl4pPr marL="1600169" indent="-228596" algn="l" defTabSz="914383" rtl="0" eaLnBrk="1" latinLnBrk="0" hangingPunct="1">
              <a:lnSpc>
                <a:spcPct val="150000"/>
              </a:lnSpc>
              <a:spcBef>
                <a:spcPts val="500"/>
              </a:spcBef>
              <a:buFont typeface="Arial" panose="020B0604020202020204" pitchFamily="34" charset="0"/>
              <a:buChar char="•"/>
              <a:defRPr sz="3200" kern="1200">
                <a:solidFill>
                  <a:schemeClr val="bg1"/>
                </a:solidFill>
                <a:latin typeface="Myriad Pro" charset="0"/>
                <a:ea typeface="Myriad Pro" charset="0"/>
                <a:cs typeface="Myriad Pro" charset="0"/>
              </a:defRPr>
            </a:lvl4pPr>
            <a:lvl5pPr marL="2057360" indent="-228596" algn="l" defTabSz="914383" rtl="0" eaLnBrk="1" latinLnBrk="0" hangingPunct="1">
              <a:lnSpc>
                <a:spcPct val="150000"/>
              </a:lnSpc>
              <a:spcBef>
                <a:spcPts val="500"/>
              </a:spcBef>
              <a:buFont typeface="Arial" panose="020B0604020202020204" pitchFamily="34" charset="0"/>
              <a:buChar char="•"/>
              <a:defRPr sz="3200" kern="1200">
                <a:solidFill>
                  <a:schemeClr val="bg1"/>
                </a:solidFill>
                <a:latin typeface="Myriad Pro" charset="0"/>
                <a:ea typeface="Myriad Pro" charset="0"/>
                <a:cs typeface="Myriad Pro" charset="0"/>
              </a:defRPr>
            </a:lvl5pPr>
            <a:lvl6pPr marL="251455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4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33"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25"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defTabSz="914400">
              <a:lnSpc>
                <a:spcPct val="100000"/>
              </a:lnSpc>
              <a:spcBef>
                <a:spcPts val="0"/>
              </a:spcBef>
              <a:buNone/>
              <a:defRPr/>
            </a:pPr>
            <a:r>
              <a:rPr lang="en-GB" b="1" dirty="0"/>
              <a:t>Automatic</a:t>
            </a:r>
            <a:r>
              <a:rPr lang="en-GB" dirty="0"/>
              <a:t> processing system </a:t>
            </a:r>
            <a:r>
              <a:rPr lang="mr-IN" dirty="0"/>
              <a:t>–</a:t>
            </a:r>
            <a:r>
              <a:rPr lang="en-GB" dirty="0"/>
              <a:t> background processes, allowing large data processing</a:t>
            </a:r>
          </a:p>
          <a:p>
            <a:pPr marL="0" indent="0" defTabSz="914400">
              <a:lnSpc>
                <a:spcPct val="100000"/>
              </a:lnSpc>
              <a:spcBef>
                <a:spcPts val="0"/>
              </a:spcBef>
              <a:buNone/>
              <a:defRPr/>
            </a:pPr>
            <a:endParaRPr lang="en-GB" dirty="0"/>
          </a:p>
          <a:p>
            <a:pPr marL="0" indent="0" defTabSz="914400">
              <a:lnSpc>
                <a:spcPct val="100000"/>
              </a:lnSpc>
              <a:spcBef>
                <a:spcPts val="0"/>
              </a:spcBef>
              <a:buNone/>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b="1" dirty="0"/>
              <a:t>Reflective</a:t>
            </a:r>
            <a:r>
              <a:rPr lang="en-GB" dirty="0"/>
              <a:t> processing system </a:t>
            </a:r>
            <a:r>
              <a:rPr lang="mr-IN" dirty="0"/>
              <a:t>–</a:t>
            </a:r>
            <a:r>
              <a:rPr lang="en-GB" dirty="0"/>
              <a:t> active processes, conscious decisions</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
        <p:nvSpPr>
          <p:cNvPr id="3" name="TextBox 2"/>
          <p:cNvSpPr txBox="1"/>
          <p:nvPr/>
        </p:nvSpPr>
        <p:spPr>
          <a:xfrm>
            <a:off x="5796343" y="5941824"/>
            <a:ext cx="3222885" cy="523220"/>
          </a:xfrm>
          <a:prstGeom prst="rect">
            <a:avLst/>
          </a:prstGeom>
          <a:noFill/>
        </p:spPr>
        <p:txBody>
          <a:bodyPr wrap="square" rtlCol="0">
            <a:spAutoFit/>
          </a:bodyPr>
          <a:lstStyle/>
          <a:p>
            <a:r>
              <a:rPr lang="en-GB" sz="2800" dirty="0" err="1">
                <a:solidFill>
                  <a:schemeClr val="bg1"/>
                </a:solidFill>
              </a:rPr>
              <a:t>Kahneman</a:t>
            </a:r>
            <a:r>
              <a:rPr lang="en-GB" sz="2800" dirty="0">
                <a:solidFill>
                  <a:schemeClr val="bg1"/>
                </a:solidFill>
              </a:rPr>
              <a:t> (2011) </a:t>
            </a:r>
          </a:p>
        </p:txBody>
      </p:sp>
    </p:spTree>
    <p:extLst>
      <p:ext uri="{BB962C8B-B14F-4D97-AF65-F5344CB8AC3E}">
        <p14:creationId xmlns:p14="http://schemas.microsoft.com/office/powerpoint/2010/main" val="406911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51145" y="363541"/>
            <a:ext cx="8635879" cy="1325563"/>
          </a:xfrm>
        </p:spPr>
        <p:txBody>
          <a:bodyPr/>
          <a:lstStyle/>
          <a:p>
            <a:r>
              <a:rPr lang="en-GB" dirty="0"/>
              <a:t>Our cognitive biases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145" y="1822213"/>
            <a:ext cx="10994382" cy="5035787"/>
          </a:xfrm>
          <a:prstGeom prst="rect">
            <a:avLst/>
          </a:prstGeom>
        </p:spPr>
      </p:pic>
    </p:spTree>
    <p:extLst>
      <p:ext uri="{BB962C8B-B14F-4D97-AF65-F5344CB8AC3E}">
        <p14:creationId xmlns:p14="http://schemas.microsoft.com/office/powerpoint/2010/main" val="302774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Read through the sample of cognitive biases on the sheet</a:t>
            </a:r>
          </a:p>
          <a:p>
            <a:pPr marL="0" indent="0">
              <a:buNone/>
            </a:pPr>
            <a:endParaRPr lang="en-GB" dirty="0"/>
          </a:p>
          <a:p>
            <a:pPr marL="0" indent="0">
              <a:buNone/>
            </a:pPr>
            <a:r>
              <a:rPr lang="en-GB" dirty="0"/>
              <a:t>Discuss, in small groups, examples when you have seen any of these biases (in yourself or others).</a:t>
            </a:r>
          </a:p>
          <a:p>
            <a:pPr marL="0" indent="0">
              <a:buNone/>
            </a:pPr>
            <a:endParaRPr lang="en-GB" dirty="0"/>
          </a:p>
        </p:txBody>
      </p:sp>
    </p:spTree>
    <p:extLst>
      <p:ext uri="{BB962C8B-B14F-4D97-AF65-F5344CB8AC3E}">
        <p14:creationId xmlns:p14="http://schemas.microsoft.com/office/powerpoint/2010/main" val="270937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Image result for unconscious bias list"/>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95352" y="0"/>
            <a:ext cx="85790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9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5405" y="347185"/>
            <a:ext cx="8883565" cy="5251757"/>
          </a:xfrm>
        </p:spPr>
        <p:txBody>
          <a:bodyPr anchor="t">
            <a:noAutofit/>
          </a:bodyPr>
          <a:lstStyle/>
          <a:p>
            <a:pPr algn="ctr"/>
            <a:r>
              <a:rPr lang="en-GB" sz="3200" dirty="0">
                <a:latin typeface="Arial" panose="020B0604020202020204" pitchFamily="34" charset="0"/>
                <a:ea typeface="Myriad Pro Light" charset="0"/>
                <a:cs typeface="Arial" panose="020B0604020202020204" pitchFamily="34" charset="0"/>
              </a:rPr>
              <a:t>A father and his son are in an accident. Badly injured they are rushed to the hospital. In the operating room, the surgeon looks at the boy and says, “I can’t operate on this boy, he is my son.”</a:t>
            </a:r>
            <a:br>
              <a:rPr lang="en-GB" sz="3200" dirty="0">
                <a:latin typeface="Arial" panose="020B0604020202020204" pitchFamily="34" charset="0"/>
                <a:ea typeface="Myriad Pro Light" charset="0"/>
                <a:cs typeface="Arial" panose="020B0604020202020204" pitchFamily="34" charset="0"/>
              </a:rPr>
            </a:br>
            <a:r>
              <a:rPr lang="en-GB" sz="3200" dirty="0">
                <a:latin typeface="Arial" panose="020B0604020202020204" pitchFamily="34" charset="0"/>
                <a:ea typeface="Myriad Pro Light" charset="0"/>
                <a:cs typeface="Arial" panose="020B0604020202020204" pitchFamily="34" charset="0"/>
              </a:rPr>
              <a:t>Who is the surgeon?</a:t>
            </a:r>
            <a:br>
              <a:rPr lang="en-GB" sz="3200" dirty="0">
                <a:latin typeface="Arial" panose="020B0604020202020204" pitchFamily="34" charset="0"/>
                <a:ea typeface="Myriad Pro Light" charset="0"/>
                <a:cs typeface="Arial" panose="020B0604020202020204" pitchFamily="34" charset="0"/>
              </a:rPr>
            </a:br>
            <a:br>
              <a:rPr lang="en-GB" sz="3200" dirty="0">
                <a:latin typeface="Arial" panose="020B0604020202020204" pitchFamily="34" charset="0"/>
                <a:ea typeface="Myriad Pro Light" charset="0"/>
                <a:cs typeface="Arial" panose="020B0604020202020204" pitchFamily="34" charset="0"/>
              </a:rPr>
            </a:br>
            <a:r>
              <a:rPr lang="en-GB" sz="2000" dirty="0">
                <a:latin typeface="Arial" panose="020B0604020202020204" pitchFamily="34" charset="0"/>
                <a:ea typeface="Myriad Pro Light" charset="0"/>
                <a:cs typeface="Arial" panose="020B0604020202020204" pitchFamily="34" charset="0"/>
              </a:rPr>
              <a:t>When you think you know the answer to the question raise your hand</a:t>
            </a:r>
            <a:br>
              <a:rPr lang="en-GB" sz="3200" dirty="0">
                <a:latin typeface="Arial" panose="020B0604020202020204" pitchFamily="34" charset="0"/>
                <a:ea typeface="Myriad Pro Light" charset="0"/>
                <a:cs typeface="Arial" panose="020B0604020202020204" pitchFamily="34" charset="0"/>
              </a:rPr>
            </a:br>
            <a:endParaRPr lang="en-GB" sz="3200" dirty="0">
              <a:latin typeface="Arial" panose="020B0604020202020204" pitchFamily="34" charset="0"/>
              <a:ea typeface="Myriad Pro Light" charset="0"/>
              <a:cs typeface="Arial" panose="020B0604020202020204" pitchFamily="34" charset="0"/>
            </a:endParaRPr>
          </a:p>
        </p:txBody>
      </p:sp>
    </p:spTree>
    <p:extLst>
      <p:ext uri="{BB962C8B-B14F-4D97-AF65-F5344CB8AC3E}">
        <p14:creationId xmlns:p14="http://schemas.microsoft.com/office/powerpoint/2010/main" val="2943110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E69D-91F9-CC46-A3B9-C8B4DE051E87}"/>
              </a:ext>
            </a:extLst>
          </p:cNvPr>
          <p:cNvSpPr>
            <a:spLocks noGrp="1"/>
          </p:cNvSpPr>
          <p:nvPr>
            <p:ph type="title"/>
          </p:nvPr>
        </p:nvSpPr>
        <p:spPr/>
        <p:txBody>
          <a:bodyPr/>
          <a:lstStyle/>
          <a:p>
            <a:r>
              <a:rPr lang="en-GB" dirty="0"/>
              <a:t>Today’s session</a:t>
            </a:r>
          </a:p>
        </p:txBody>
      </p:sp>
      <p:sp>
        <p:nvSpPr>
          <p:cNvPr id="3" name="Content Placeholder 2">
            <a:extLst>
              <a:ext uri="{FF2B5EF4-FFF2-40B4-BE49-F238E27FC236}">
                <a16:creationId xmlns:a16="http://schemas.microsoft.com/office/drawing/2014/main" id="{8EAD7C2C-42C8-7B45-A52F-261B5C2B3A79}"/>
              </a:ext>
            </a:extLst>
          </p:cNvPr>
          <p:cNvSpPr>
            <a:spLocks noGrp="1"/>
          </p:cNvSpPr>
          <p:nvPr>
            <p:ph idx="1"/>
          </p:nvPr>
        </p:nvSpPr>
        <p:spPr/>
        <p:txBody>
          <a:bodyPr/>
          <a:lstStyle/>
          <a:p>
            <a:pPr marL="514350" indent="-514350">
              <a:buAutoNum type="arabicPeriod"/>
            </a:pPr>
            <a:r>
              <a:rPr lang="en-GB" dirty="0"/>
              <a:t>Unconscious bias</a:t>
            </a:r>
          </a:p>
          <a:p>
            <a:pPr marL="514350" indent="-514350">
              <a:buAutoNum type="arabicPeriod"/>
            </a:pPr>
            <a:r>
              <a:rPr lang="en-GB" dirty="0"/>
              <a:t>The effect of bias</a:t>
            </a:r>
          </a:p>
          <a:p>
            <a:pPr marL="514350" indent="-514350">
              <a:buAutoNum type="arabicPeriod"/>
            </a:pPr>
            <a:r>
              <a:rPr lang="en-GB" dirty="0"/>
              <a:t>Benefits of reducing bias</a:t>
            </a:r>
          </a:p>
          <a:p>
            <a:pPr marL="514350" indent="-514350">
              <a:buAutoNum type="arabicPeriod"/>
            </a:pPr>
            <a:r>
              <a:rPr lang="en-GB" dirty="0"/>
              <a:t>Planning to reduce bias</a:t>
            </a:r>
          </a:p>
          <a:p>
            <a:pPr marL="0" indent="0">
              <a:buNone/>
            </a:pPr>
            <a:endParaRPr lang="en-GB" dirty="0"/>
          </a:p>
        </p:txBody>
      </p:sp>
    </p:spTree>
    <p:extLst>
      <p:ext uri="{BB962C8B-B14F-4D97-AF65-F5344CB8AC3E}">
        <p14:creationId xmlns:p14="http://schemas.microsoft.com/office/powerpoint/2010/main" val="230824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6F7AE-12E2-C440-BFB9-AC30A78AF5D5}"/>
              </a:ext>
            </a:extLst>
          </p:cNvPr>
          <p:cNvSpPr>
            <a:spLocks noGrp="1"/>
          </p:cNvSpPr>
          <p:nvPr>
            <p:ph idx="1"/>
          </p:nvPr>
        </p:nvSpPr>
        <p:spPr/>
        <p:txBody>
          <a:bodyPr/>
          <a:lstStyle/>
          <a:p>
            <a:pPr marL="0" indent="0" algn="ctr">
              <a:buNone/>
            </a:pPr>
            <a:r>
              <a:rPr lang="en-GB" sz="4000" dirty="0"/>
              <a:t>Surgeon = Male</a:t>
            </a:r>
          </a:p>
          <a:p>
            <a:pPr marL="0" indent="0" algn="ctr">
              <a:buNone/>
            </a:pPr>
            <a:endParaRPr lang="en-GB" dirty="0"/>
          </a:p>
          <a:p>
            <a:pPr marL="0" indent="0" algn="ctr">
              <a:buNone/>
            </a:pPr>
            <a:r>
              <a:rPr lang="en-GB" dirty="0"/>
              <a:t>Automatic mental associations </a:t>
            </a:r>
            <a:br>
              <a:rPr lang="en-GB" dirty="0"/>
            </a:br>
            <a:r>
              <a:rPr lang="en-GB" dirty="0"/>
              <a:t>may have caused you to think </a:t>
            </a:r>
            <a:br>
              <a:rPr lang="en-GB" dirty="0"/>
            </a:br>
            <a:r>
              <a:rPr lang="en-GB" dirty="0"/>
              <a:t>“male” on reading “surgeon”</a:t>
            </a:r>
          </a:p>
        </p:txBody>
      </p:sp>
    </p:spTree>
    <p:extLst>
      <p:ext uri="{BB962C8B-B14F-4D97-AF65-F5344CB8AC3E}">
        <p14:creationId xmlns:p14="http://schemas.microsoft.com/office/powerpoint/2010/main" val="287047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741" y="1109775"/>
            <a:ext cx="3684953" cy="4351338"/>
          </a:xfrm>
        </p:spPr>
        <p:txBody>
          <a:bodyPr/>
          <a:lstStyle/>
          <a:p>
            <a:r>
              <a:rPr lang="en-GB" dirty="0"/>
              <a:t>Race</a:t>
            </a:r>
          </a:p>
          <a:p>
            <a:r>
              <a:rPr lang="en-GB" dirty="0"/>
              <a:t>Gender</a:t>
            </a:r>
          </a:p>
          <a:p>
            <a:r>
              <a:rPr lang="en-GB" dirty="0"/>
              <a:t>Age</a:t>
            </a:r>
          </a:p>
          <a:p>
            <a:r>
              <a:rPr lang="en-GB" dirty="0"/>
              <a:t>Disability</a:t>
            </a:r>
          </a:p>
          <a:p>
            <a:r>
              <a:rPr lang="en-GB" dirty="0"/>
              <a:t>Marital status</a:t>
            </a:r>
          </a:p>
        </p:txBody>
      </p:sp>
      <p:sp>
        <p:nvSpPr>
          <p:cNvPr id="4" name="Content Placeholder 2"/>
          <p:cNvSpPr txBox="1">
            <a:spLocks/>
          </p:cNvSpPr>
          <p:nvPr/>
        </p:nvSpPr>
        <p:spPr>
          <a:xfrm>
            <a:off x="4575749" y="1109775"/>
            <a:ext cx="4204357" cy="4351338"/>
          </a:xfrm>
          <a:prstGeom prst="rect">
            <a:avLst/>
          </a:prstGeom>
        </p:spPr>
        <p:txBody>
          <a:bodyPr vert="horz" lIns="91440" tIns="45720" rIns="91440" bIns="45720" rtlCol="0">
            <a:normAutofit/>
          </a:bodyPr>
          <a:lstStyle>
            <a:lvl1pPr marL="228596" indent="-228596" algn="l" defTabSz="914383" rtl="0" eaLnBrk="1" latinLnBrk="0" hangingPunct="1">
              <a:lnSpc>
                <a:spcPct val="150000"/>
              </a:lnSpc>
              <a:spcBef>
                <a:spcPts val="1000"/>
              </a:spcBef>
              <a:buFont typeface="Arial" panose="020B0604020202020204" pitchFamily="34" charset="0"/>
              <a:buChar char="•"/>
              <a:defRPr sz="3200" kern="1200">
                <a:solidFill>
                  <a:schemeClr val="bg1"/>
                </a:solidFill>
                <a:latin typeface="Myriad Pro" charset="0"/>
                <a:ea typeface="Myriad Pro" charset="0"/>
                <a:cs typeface="Myriad Pro" charset="0"/>
              </a:defRPr>
            </a:lvl1pPr>
            <a:lvl2pPr marL="685787" indent="-228596" algn="l" defTabSz="914383" rtl="0" eaLnBrk="1" latinLnBrk="0" hangingPunct="1">
              <a:lnSpc>
                <a:spcPct val="150000"/>
              </a:lnSpc>
              <a:spcBef>
                <a:spcPts val="500"/>
              </a:spcBef>
              <a:buFont typeface="Arial" panose="020B0604020202020204" pitchFamily="34" charset="0"/>
              <a:buChar char="•"/>
              <a:defRPr sz="3200" kern="1200">
                <a:solidFill>
                  <a:schemeClr val="bg1"/>
                </a:solidFill>
                <a:latin typeface="Myriad Pro" charset="0"/>
                <a:ea typeface="Myriad Pro" charset="0"/>
                <a:cs typeface="Myriad Pro" charset="0"/>
              </a:defRPr>
            </a:lvl2pPr>
            <a:lvl3pPr marL="1142977" indent="-228596" algn="l" defTabSz="914383" rtl="0" eaLnBrk="1" latinLnBrk="0" hangingPunct="1">
              <a:lnSpc>
                <a:spcPct val="150000"/>
              </a:lnSpc>
              <a:spcBef>
                <a:spcPts val="500"/>
              </a:spcBef>
              <a:buFont typeface="Arial" panose="020B0604020202020204" pitchFamily="34" charset="0"/>
              <a:buChar char="•"/>
              <a:defRPr sz="3200" kern="1200">
                <a:solidFill>
                  <a:schemeClr val="bg1"/>
                </a:solidFill>
                <a:latin typeface="Myriad Pro" charset="0"/>
                <a:ea typeface="Myriad Pro" charset="0"/>
                <a:cs typeface="Myriad Pro" charset="0"/>
              </a:defRPr>
            </a:lvl3pPr>
            <a:lvl4pPr marL="1600169" indent="-228596" algn="l" defTabSz="914383" rtl="0" eaLnBrk="1" latinLnBrk="0" hangingPunct="1">
              <a:lnSpc>
                <a:spcPct val="150000"/>
              </a:lnSpc>
              <a:spcBef>
                <a:spcPts val="500"/>
              </a:spcBef>
              <a:buFont typeface="Arial" panose="020B0604020202020204" pitchFamily="34" charset="0"/>
              <a:buChar char="•"/>
              <a:defRPr sz="3200" kern="1200">
                <a:solidFill>
                  <a:schemeClr val="bg1"/>
                </a:solidFill>
                <a:latin typeface="Myriad Pro" charset="0"/>
                <a:ea typeface="Myriad Pro" charset="0"/>
                <a:cs typeface="Myriad Pro" charset="0"/>
              </a:defRPr>
            </a:lvl4pPr>
            <a:lvl5pPr marL="2057360" indent="-228596" algn="l" defTabSz="914383" rtl="0" eaLnBrk="1" latinLnBrk="0" hangingPunct="1">
              <a:lnSpc>
                <a:spcPct val="150000"/>
              </a:lnSpc>
              <a:spcBef>
                <a:spcPts val="500"/>
              </a:spcBef>
              <a:buFont typeface="Arial" panose="020B0604020202020204" pitchFamily="34" charset="0"/>
              <a:buChar char="•"/>
              <a:defRPr sz="3200" kern="1200">
                <a:solidFill>
                  <a:schemeClr val="bg1"/>
                </a:solidFill>
                <a:latin typeface="Myriad Pro" charset="0"/>
                <a:ea typeface="Myriad Pro" charset="0"/>
                <a:cs typeface="Myriad Pro" charset="0"/>
              </a:defRPr>
            </a:lvl5pPr>
            <a:lvl6pPr marL="251455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42"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33"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25" indent="-228596" algn="l" defTabSz="91438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GB" dirty="0"/>
              <a:t>Education level</a:t>
            </a:r>
          </a:p>
          <a:p>
            <a:r>
              <a:rPr lang="en-GB" dirty="0"/>
              <a:t>Weight</a:t>
            </a:r>
          </a:p>
          <a:p>
            <a:r>
              <a:rPr lang="en-GB" dirty="0"/>
              <a:t>Religion (or lack of)</a:t>
            </a:r>
          </a:p>
          <a:p>
            <a:r>
              <a:rPr lang="en-GB" dirty="0"/>
              <a:t>Accent / location </a:t>
            </a:r>
          </a:p>
          <a:p>
            <a:r>
              <a:rPr lang="en-GB" dirty="0"/>
              <a:t>Sexuality </a:t>
            </a:r>
          </a:p>
        </p:txBody>
      </p:sp>
      <p:sp>
        <p:nvSpPr>
          <p:cNvPr id="2" name="Rectangle 1"/>
          <p:cNvSpPr/>
          <p:nvPr/>
        </p:nvSpPr>
        <p:spPr>
          <a:xfrm>
            <a:off x="6677927" y="5903128"/>
            <a:ext cx="2444900" cy="646331"/>
          </a:xfrm>
          <a:prstGeom prst="rect">
            <a:avLst/>
          </a:prstGeom>
        </p:spPr>
        <p:txBody>
          <a:bodyPr wrap="none">
            <a:spAutoFit/>
          </a:bodyPr>
          <a:lstStyle/>
          <a:p>
            <a:r>
              <a:rPr lang="en-GB" sz="3600" dirty="0">
                <a:solidFill>
                  <a:schemeClr val="bg1"/>
                </a:solidFill>
              </a:rPr>
              <a:t>and so on….</a:t>
            </a:r>
          </a:p>
        </p:txBody>
      </p:sp>
    </p:spTree>
    <p:extLst>
      <p:ext uri="{BB962C8B-B14F-4D97-AF65-F5344CB8AC3E}">
        <p14:creationId xmlns:p14="http://schemas.microsoft.com/office/powerpoint/2010/main" val="385116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B59D-0EDF-EC41-97CE-5A87F75D8420}"/>
              </a:ext>
            </a:extLst>
          </p:cNvPr>
          <p:cNvSpPr>
            <a:spLocks noGrp="1"/>
          </p:cNvSpPr>
          <p:nvPr>
            <p:ph type="title"/>
          </p:nvPr>
        </p:nvSpPr>
        <p:spPr/>
        <p:txBody>
          <a:bodyPr/>
          <a:lstStyle/>
          <a:p>
            <a:r>
              <a:rPr lang="en-GB" b="1" dirty="0"/>
              <a:t>Some</a:t>
            </a:r>
            <a:r>
              <a:rPr lang="en-GB" dirty="0"/>
              <a:t> common stereotypes</a:t>
            </a:r>
          </a:p>
        </p:txBody>
      </p:sp>
      <p:sp>
        <p:nvSpPr>
          <p:cNvPr id="3" name="Content Placeholder 2">
            <a:extLst>
              <a:ext uri="{FF2B5EF4-FFF2-40B4-BE49-F238E27FC236}">
                <a16:creationId xmlns:a16="http://schemas.microsoft.com/office/drawing/2014/main" id="{D53082C1-EC01-EF45-A4EF-2161F727CB23}"/>
              </a:ext>
            </a:extLst>
          </p:cNvPr>
          <p:cNvSpPr>
            <a:spLocks noGrp="1"/>
          </p:cNvSpPr>
          <p:nvPr>
            <p:ph idx="1"/>
          </p:nvPr>
        </p:nvSpPr>
        <p:spPr/>
        <p:txBody>
          <a:bodyPr/>
          <a:lstStyle/>
          <a:p>
            <a:pPr marL="0" indent="0">
              <a:buNone/>
            </a:pPr>
            <a:r>
              <a:rPr lang="en-GB" dirty="0"/>
              <a:t>Old people are forgetful</a:t>
            </a:r>
          </a:p>
          <a:p>
            <a:pPr marL="0" indent="0">
              <a:buNone/>
            </a:pPr>
            <a:r>
              <a:rPr lang="en-GB" dirty="0"/>
              <a:t>Women are nurturing</a:t>
            </a:r>
          </a:p>
          <a:p>
            <a:pPr marL="0" indent="0">
              <a:buNone/>
            </a:pPr>
            <a:r>
              <a:rPr lang="en-GB" dirty="0"/>
              <a:t>White van drivers are aggressive</a:t>
            </a:r>
          </a:p>
        </p:txBody>
      </p:sp>
    </p:spTree>
    <p:extLst>
      <p:ext uri="{BB962C8B-B14F-4D97-AF65-F5344CB8AC3E}">
        <p14:creationId xmlns:p14="http://schemas.microsoft.com/office/powerpoint/2010/main" val="250285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2DF59-72F1-904C-9647-68B0051BA4C6}"/>
              </a:ext>
            </a:extLst>
          </p:cNvPr>
          <p:cNvSpPr>
            <a:spLocks noGrp="1"/>
          </p:cNvSpPr>
          <p:nvPr>
            <p:ph type="title"/>
          </p:nvPr>
        </p:nvSpPr>
        <p:spPr/>
        <p:txBody>
          <a:bodyPr/>
          <a:lstStyle/>
          <a:p>
            <a:r>
              <a:rPr lang="en-GB" dirty="0"/>
              <a:t>Common, relevant stereotypes</a:t>
            </a:r>
          </a:p>
        </p:txBody>
      </p:sp>
      <p:sp>
        <p:nvSpPr>
          <p:cNvPr id="5" name="Content Placeholder 4">
            <a:extLst>
              <a:ext uri="{FF2B5EF4-FFF2-40B4-BE49-F238E27FC236}">
                <a16:creationId xmlns:a16="http://schemas.microsoft.com/office/drawing/2014/main" id="{A43D7E04-A03F-0B42-B0AE-5FADB90A1B6A}"/>
              </a:ext>
            </a:extLst>
          </p:cNvPr>
          <p:cNvSpPr>
            <a:spLocks noGrp="1"/>
          </p:cNvSpPr>
          <p:nvPr>
            <p:ph idx="1"/>
          </p:nvPr>
        </p:nvSpPr>
        <p:spPr>
          <a:xfrm>
            <a:off x="551145" y="2457630"/>
            <a:ext cx="7411036" cy="2321614"/>
          </a:xfrm>
        </p:spPr>
        <p:txBody>
          <a:bodyPr/>
          <a:lstStyle/>
          <a:p>
            <a:pPr marL="0" indent="0">
              <a:buNone/>
            </a:pPr>
            <a:r>
              <a:rPr lang="en-GB" dirty="0"/>
              <a:t>What are the common stereotypes that are linked to your areas of expertise?</a:t>
            </a:r>
          </a:p>
        </p:txBody>
      </p:sp>
    </p:spTree>
    <p:extLst>
      <p:ext uri="{BB962C8B-B14F-4D97-AF65-F5344CB8AC3E}">
        <p14:creationId xmlns:p14="http://schemas.microsoft.com/office/powerpoint/2010/main" val="48053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is unconscious bias a problem?</a:t>
            </a:r>
          </a:p>
        </p:txBody>
      </p:sp>
    </p:spTree>
    <p:extLst>
      <p:ext uri="{BB962C8B-B14F-4D97-AF65-F5344CB8AC3E}">
        <p14:creationId xmlns:p14="http://schemas.microsoft.com/office/powerpoint/2010/main" val="69653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8E70DA74-97AF-CD48-8690-3F4C631D18BD}"/>
              </a:ext>
            </a:extLst>
          </p:cNvPr>
          <p:cNvGraphicFramePr>
            <a:graphicFrameLocks/>
          </p:cNvGraphicFramePr>
          <p:nvPr>
            <p:extLst>
              <p:ext uri="{D42A27DB-BD31-4B8C-83A1-F6EECF244321}">
                <p14:modId xmlns:p14="http://schemas.microsoft.com/office/powerpoint/2010/main" val="1271324340"/>
              </p:ext>
            </p:extLst>
          </p:nvPr>
        </p:nvGraphicFramePr>
        <p:xfrm>
          <a:off x="-1" y="0"/>
          <a:ext cx="8806375" cy="6274191"/>
        </p:xfrm>
        <a:graphic>
          <a:graphicData uri="http://schemas.openxmlformats.org/drawingml/2006/table">
            <a:tbl>
              <a:tblPr firstRow="1" firstCol="1" bandRow="1">
                <a:tableStyleId>{793D81CF-94F2-401A-BA57-92F5A7B2D0C5}</a:tableStyleId>
              </a:tblPr>
              <a:tblGrid>
                <a:gridCol w="1654749">
                  <a:extLst>
                    <a:ext uri="{9D8B030D-6E8A-4147-A177-3AD203B41FA5}">
                      <a16:colId xmlns:a16="http://schemas.microsoft.com/office/drawing/2014/main" val="1167964188"/>
                    </a:ext>
                  </a:extLst>
                </a:gridCol>
                <a:gridCol w="886449">
                  <a:extLst>
                    <a:ext uri="{9D8B030D-6E8A-4147-A177-3AD203B41FA5}">
                      <a16:colId xmlns:a16="http://schemas.microsoft.com/office/drawing/2014/main" val="3041589182"/>
                    </a:ext>
                  </a:extLst>
                </a:gridCol>
                <a:gridCol w="1897853">
                  <a:extLst>
                    <a:ext uri="{9D8B030D-6E8A-4147-A177-3AD203B41FA5}">
                      <a16:colId xmlns:a16="http://schemas.microsoft.com/office/drawing/2014/main" val="4191283116"/>
                    </a:ext>
                  </a:extLst>
                </a:gridCol>
                <a:gridCol w="1785182">
                  <a:extLst>
                    <a:ext uri="{9D8B030D-6E8A-4147-A177-3AD203B41FA5}">
                      <a16:colId xmlns:a16="http://schemas.microsoft.com/office/drawing/2014/main" val="2641672025"/>
                    </a:ext>
                  </a:extLst>
                </a:gridCol>
                <a:gridCol w="1113781">
                  <a:extLst>
                    <a:ext uri="{9D8B030D-6E8A-4147-A177-3AD203B41FA5}">
                      <a16:colId xmlns:a16="http://schemas.microsoft.com/office/drawing/2014/main" val="2519419363"/>
                    </a:ext>
                  </a:extLst>
                </a:gridCol>
                <a:gridCol w="1468361">
                  <a:extLst>
                    <a:ext uri="{9D8B030D-6E8A-4147-A177-3AD203B41FA5}">
                      <a16:colId xmlns:a16="http://schemas.microsoft.com/office/drawing/2014/main" val="1187015032"/>
                    </a:ext>
                  </a:extLst>
                </a:gridCol>
              </a:tblGrid>
              <a:tr h="570381">
                <a:tc gridSpan="2">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Top 10 jobs for girls</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hMerge="1">
                  <a:txBody>
                    <a:bodyPr/>
                    <a:lstStyle/>
                    <a:p>
                      <a:endParaRPr lang="en-GB"/>
                    </a:p>
                  </a:txBody>
                  <a:tcPr/>
                </a:tc>
                <a:tc>
                  <a:txBody>
                    <a:bodyPr/>
                    <a:lstStyle/>
                    <a:p>
                      <a:pPr algn="ctr">
                        <a:lnSpc>
                          <a:spcPct val="200000"/>
                        </a:lnSpc>
                        <a:spcAft>
                          <a:spcPts val="0"/>
                        </a:spcAft>
                      </a:pP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Top 10 jobs for boys</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hMerge="1">
                  <a:txBody>
                    <a:bodyPr/>
                    <a:lstStyle/>
                    <a:p>
                      <a:endParaRPr lang="en-GB"/>
                    </a:p>
                  </a:txBody>
                  <a:tcPr/>
                </a:tc>
                <a:tc>
                  <a:txBody>
                    <a:bodyPr/>
                    <a:lstStyle/>
                    <a:p>
                      <a:pPr algn="ctr">
                        <a:lnSpc>
                          <a:spcPct val="200000"/>
                        </a:lnSpc>
                        <a:spcAft>
                          <a:spcPts val="0"/>
                        </a:spcAft>
                      </a:pP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233212898"/>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Teacher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71%</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Game tester</a:t>
                      </a:r>
                      <a:endParaRPr lang="en-GB" sz="17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75%</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54021266"/>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Hairdresser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67%</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Athlete</a:t>
                      </a:r>
                      <a:endParaRPr lang="en-GB" sz="17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51%</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2092820"/>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Actor/Actress</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60%</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Detective</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49%</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478758937"/>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Vet</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60%</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Soldier</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45%</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422735118"/>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Athlete</a:t>
                      </a:r>
                      <a:endParaRPr lang="en-GB" sz="17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48%</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Tennis Player</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43%</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70178718"/>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Shopkeeper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47%</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Mechanic</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43%</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977482535"/>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Nurse</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46%</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Pilot</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41%</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216151498"/>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Doctor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42%</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Astronaut</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40%</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11105745"/>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Game tester</a:t>
                      </a:r>
                      <a:endParaRPr lang="en-GB" sz="17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40%</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Engineer</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38%</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318432099"/>
                  </a:ext>
                </a:extLst>
              </a:tr>
              <a:tr h="57038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Author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38%</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Estate Agent</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34%</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0746" marR="70746" marT="9826" marB="0" anchor="ctr"/>
                </a:tc>
                <a:tc>
                  <a:txBody>
                    <a:bodyPr/>
                    <a:lstStyle/>
                    <a:p>
                      <a:pPr algn="ctr">
                        <a:lnSpc>
                          <a:spcPct val="200000"/>
                        </a:lnSpc>
                        <a:spcAft>
                          <a:spcPts val="0"/>
                        </a:spcAft>
                      </a:pP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3542680"/>
                  </a:ext>
                </a:extLst>
              </a:tr>
            </a:tbl>
          </a:graphicData>
        </a:graphic>
      </p:graphicFrame>
    </p:spTree>
    <p:extLst>
      <p:ext uri="{BB962C8B-B14F-4D97-AF65-F5344CB8AC3E}">
        <p14:creationId xmlns:p14="http://schemas.microsoft.com/office/powerpoint/2010/main" val="235940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8E70DA74-97AF-CD48-8690-3F4C631D18BD}"/>
              </a:ext>
            </a:extLst>
          </p:cNvPr>
          <p:cNvGraphicFramePr>
            <a:graphicFrameLocks/>
          </p:cNvGraphicFramePr>
          <p:nvPr>
            <p:extLst>
              <p:ext uri="{D42A27DB-BD31-4B8C-83A1-F6EECF244321}">
                <p14:modId xmlns:p14="http://schemas.microsoft.com/office/powerpoint/2010/main" val="3849698197"/>
              </p:ext>
            </p:extLst>
          </p:nvPr>
        </p:nvGraphicFramePr>
        <p:xfrm>
          <a:off x="-1" y="0"/>
          <a:ext cx="8820443" cy="6290911"/>
        </p:xfrm>
        <a:graphic>
          <a:graphicData uri="http://schemas.openxmlformats.org/drawingml/2006/table">
            <a:tbl>
              <a:tblPr firstRow="1" firstCol="1" bandRow="1">
                <a:tableStyleId>{793D81CF-94F2-401A-BA57-92F5A7B2D0C5}</a:tableStyleId>
              </a:tblPr>
              <a:tblGrid>
                <a:gridCol w="1657392">
                  <a:extLst>
                    <a:ext uri="{9D8B030D-6E8A-4147-A177-3AD203B41FA5}">
                      <a16:colId xmlns:a16="http://schemas.microsoft.com/office/drawing/2014/main" val="1167964188"/>
                    </a:ext>
                  </a:extLst>
                </a:gridCol>
                <a:gridCol w="887866">
                  <a:extLst>
                    <a:ext uri="{9D8B030D-6E8A-4147-A177-3AD203B41FA5}">
                      <a16:colId xmlns:a16="http://schemas.microsoft.com/office/drawing/2014/main" val="3041589182"/>
                    </a:ext>
                  </a:extLst>
                </a:gridCol>
                <a:gridCol w="1900884">
                  <a:extLst>
                    <a:ext uri="{9D8B030D-6E8A-4147-A177-3AD203B41FA5}">
                      <a16:colId xmlns:a16="http://schemas.microsoft.com/office/drawing/2014/main" val="4191283116"/>
                    </a:ext>
                  </a:extLst>
                </a:gridCol>
                <a:gridCol w="1788035">
                  <a:extLst>
                    <a:ext uri="{9D8B030D-6E8A-4147-A177-3AD203B41FA5}">
                      <a16:colId xmlns:a16="http://schemas.microsoft.com/office/drawing/2014/main" val="2641672025"/>
                    </a:ext>
                  </a:extLst>
                </a:gridCol>
                <a:gridCol w="1115559">
                  <a:extLst>
                    <a:ext uri="{9D8B030D-6E8A-4147-A177-3AD203B41FA5}">
                      <a16:colId xmlns:a16="http://schemas.microsoft.com/office/drawing/2014/main" val="2519419363"/>
                    </a:ext>
                  </a:extLst>
                </a:gridCol>
                <a:gridCol w="1470707">
                  <a:extLst>
                    <a:ext uri="{9D8B030D-6E8A-4147-A177-3AD203B41FA5}">
                      <a16:colId xmlns:a16="http://schemas.microsoft.com/office/drawing/2014/main" val="1187015032"/>
                    </a:ext>
                  </a:extLst>
                </a:gridCol>
              </a:tblGrid>
              <a:tr h="571901">
                <a:tc gridSpan="2">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Top 10 jobs for girls</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hMerge="1">
                  <a:txBody>
                    <a:bodyPr/>
                    <a:lstStyle/>
                    <a:p>
                      <a:endParaRPr lang="en-GB"/>
                    </a:p>
                  </a:txBody>
                  <a:tcP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salary range</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Top 10 jobs for boys</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hMerge="1">
                  <a:txBody>
                    <a:bodyPr/>
                    <a:lstStyle/>
                    <a:p>
                      <a:endParaRPr lang="en-GB"/>
                    </a:p>
                  </a:txBody>
                  <a:tcP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salary range</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233212898"/>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Teacher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71%</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£24k - £63k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Game tester</a:t>
                      </a:r>
                      <a:endParaRPr lang="en-GB" sz="17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75%</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£15k - £40k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54021266"/>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Hairdresser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67%</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£14k - £30k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Athlete</a:t>
                      </a:r>
                      <a:endParaRPr lang="en-GB" sz="17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51%</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variable</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2092820"/>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Actor/Actress</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60%</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variable</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Detective</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49%</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£21k - £59k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478758937"/>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Vet</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60%</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£30k - £50k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Soldier</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45%</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£15k - £35k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422735118"/>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Athlete</a:t>
                      </a:r>
                      <a:endParaRPr lang="en-GB" sz="17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48%</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variable</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Tennis Player</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43%</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variable</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70178718"/>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Shopkeeper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47%</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£11k - £25k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Mechanic</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43%</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£18k - £35k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977482535"/>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Nurse</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46%</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£24k - £37k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Pilot</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41%</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£20k - £140k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216151498"/>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Doctor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42%</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£37k - £105k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Astronaut</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40%</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£40k - £80k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11105745"/>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Game tester</a:t>
                      </a:r>
                      <a:endParaRPr lang="en-GB" sz="17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40%</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£15k - £40k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Engineer</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38%</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£18k - £80k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318432099"/>
                  </a:ext>
                </a:extLst>
              </a:tr>
              <a:tr h="571901">
                <a:tc>
                  <a:txBody>
                    <a:bodyPr/>
                    <a:lstStyle/>
                    <a:p>
                      <a:pPr algn="ctr">
                        <a:lnSpc>
                          <a:spcPct val="200000"/>
                        </a:lnSpc>
                        <a:spcAft>
                          <a:spcPts val="0"/>
                        </a:spcAft>
                      </a:pPr>
                      <a:r>
                        <a:rPr lang="en-GB" sz="1700" b="0" dirty="0">
                          <a:effectLst/>
                          <a:latin typeface="Arial" panose="020B0604020202020204" pitchFamily="34" charset="0"/>
                          <a:cs typeface="Arial" panose="020B0604020202020204" pitchFamily="34" charset="0"/>
                        </a:rPr>
                        <a:t>Author</a:t>
                      </a:r>
                      <a:endParaRPr lang="en-GB" sz="1700" b="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38%</a:t>
                      </a:r>
                      <a:endParaRPr lang="en-GB" sz="1700"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variable</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Estate Agent</a:t>
                      </a:r>
                      <a:endParaRPr lang="en-GB" sz="1700" b="1" dirty="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a:effectLst/>
                          <a:latin typeface="Arial" panose="020B0604020202020204" pitchFamily="34" charset="0"/>
                          <a:cs typeface="Arial" panose="020B0604020202020204" pitchFamily="34" charset="0"/>
                        </a:rPr>
                        <a:t>34%</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72286" marR="72286" marT="10040" marB="0" anchor="ctr"/>
                </a:tc>
                <a:tc>
                  <a:txBody>
                    <a:bodyPr/>
                    <a:lstStyle/>
                    <a:p>
                      <a:pPr algn="ctr">
                        <a:lnSpc>
                          <a:spcPct val="200000"/>
                        </a:lnSpc>
                        <a:spcAft>
                          <a:spcPts val="0"/>
                        </a:spcAft>
                      </a:pPr>
                      <a:r>
                        <a:rPr lang="en-GB" sz="1700" dirty="0">
                          <a:effectLst/>
                          <a:latin typeface="Arial" panose="020B0604020202020204" pitchFamily="34" charset="0"/>
                          <a:cs typeface="Arial" panose="020B0604020202020204" pitchFamily="34" charset="0"/>
                        </a:rPr>
                        <a:t>£15k - £40k</a:t>
                      </a:r>
                      <a:endParaRPr lang="en-GB" sz="1700" i="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3542680"/>
                  </a:ext>
                </a:extLst>
              </a:tr>
            </a:tbl>
          </a:graphicData>
        </a:graphic>
      </p:graphicFrame>
      <p:sp>
        <p:nvSpPr>
          <p:cNvPr id="6" name="TextBox 5">
            <a:extLst>
              <a:ext uri="{FF2B5EF4-FFF2-40B4-BE49-F238E27FC236}">
                <a16:creationId xmlns:a16="http://schemas.microsoft.com/office/drawing/2014/main" id="{E7085693-1079-DE44-8FAE-7A0D54593160}"/>
              </a:ext>
            </a:extLst>
          </p:cNvPr>
          <p:cNvSpPr txBox="1"/>
          <p:nvPr/>
        </p:nvSpPr>
        <p:spPr>
          <a:xfrm>
            <a:off x="2604657" y="6337927"/>
            <a:ext cx="1728192" cy="369332"/>
          </a:xfrm>
          <a:prstGeom prst="rect">
            <a:avLst/>
          </a:prstGeom>
          <a:noFill/>
        </p:spPr>
        <p:txBody>
          <a:bodyPr wrap="square" rtlCol="0">
            <a:spAutoFit/>
          </a:bodyPr>
          <a:lstStyle/>
          <a:p>
            <a:pPr algn="ctr"/>
            <a:r>
              <a:rPr lang="en-GB" dirty="0">
                <a:solidFill>
                  <a:schemeClr val="bg1"/>
                </a:solidFill>
              </a:rPr>
              <a:t>Average £35k</a:t>
            </a:r>
          </a:p>
        </p:txBody>
      </p:sp>
      <p:sp>
        <p:nvSpPr>
          <p:cNvPr id="7" name="TextBox 6">
            <a:extLst>
              <a:ext uri="{FF2B5EF4-FFF2-40B4-BE49-F238E27FC236}">
                <a16:creationId xmlns:a16="http://schemas.microsoft.com/office/drawing/2014/main" id="{7175998C-50D4-1D4B-81B1-4FBC851A961D}"/>
              </a:ext>
            </a:extLst>
          </p:cNvPr>
          <p:cNvSpPr txBox="1"/>
          <p:nvPr/>
        </p:nvSpPr>
        <p:spPr>
          <a:xfrm>
            <a:off x="5729747" y="6290908"/>
            <a:ext cx="2016224" cy="369332"/>
          </a:xfrm>
          <a:prstGeom prst="rect">
            <a:avLst/>
          </a:prstGeom>
          <a:noFill/>
        </p:spPr>
        <p:txBody>
          <a:bodyPr wrap="square" rtlCol="0">
            <a:spAutoFit/>
          </a:bodyPr>
          <a:lstStyle/>
          <a:p>
            <a:pPr algn="ctr"/>
            <a:r>
              <a:rPr lang="en-GB" dirty="0">
                <a:solidFill>
                  <a:schemeClr val="bg1"/>
                </a:solidFill>
              </a:rPr>
              <a:t>Average £44k</a:t>
            </a:r>
          </a:p>
        </p:txBody>
      </p:sp>
    </p:spTree>
    <p:extLst>
      <p:ext uri="{BB962C8B-B14F-4D97-AF65-F5344CB8AC3E}">
        <p14:creationId xmlns:p14="http://schemas.microsoft.com/office/powerpoint/2010/main" val="1565537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25DEC-51CC-8843-B938-E667912CED4A}"/>
              </a:ext>
            </a:extLst>
          </p:cNvPr>
          <p:cNvSpPr>
            <a:spLocks noGrp="1"/>
          </p:cNvSpPr>
          <p:nvPr>
            <p:ph type="title"/>
          </p:nvPr>
        </p:nvSpPr>
        <p:spPr>
          <a:xfrm>
            <a:off x="31049" y="0"/>
            <a:ext cx="9676067" cy="1325563"/>
          </a:xfrm>
        </p:spPr>
        <p:txBody>
          <a:bodyPr>
            <a:normAutofit/>
          </a:bodyPr>
          <a:lstStyle/>
          <a:p>
            <a:r>
              <a:rPr lang="en-GB" dirty="0"/>
              <a:t>Unconscious bias – effects in education</a:t>
            </a:r>
          </a:p>
        </p:txBody>
      </p:sp>
      <p:graphicFrame>
        <p:nvGraphicFramePr>
          <p:cNvPr id="4" name="Chart 3">
            <a:extLst>
              <a:ext uri="{FF2B5EF4-FFF2-40B4-BE49-F238E27FC236}">
                <a16:creationId xmlns:a16="http://schemas.microsoft.com/office/drawing/2014/main" id="{3E2350FD-17AB-A248-91C7-495FAA6E97C2}"/>
              </a:ext>
            </a:extLst>
          </p:cNvPr>
          <p:cNvGraphicFramePr>
            <a:graphicFrameLocks/>
          </p:cNvGraphicFramePr>
          <p:nvPr>
            <p:extLst>
              <p:ext uri="{D42A27DB-BD31-4B8C-83A1-F6EECF244321}">
                <p14:modId xmlns:p14="http://schemas.microsoft.com/office/powerpoint/2010/main" val="2517161577"/>
              </p:ext>
            </p:extLst>
          </p:nvPr>
        </p:nvGraphicFramePr>
        <p:xfrm>
          <a:off x="809126" y="1049921"/>
          <a:ext cx="8419280" cy="5808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51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401" y="1847460"/>
            <a:ext cx="8450076" cy="4040155"/>
          </a:xfrm>
          <a:prstGeom prst="rect">
            <a:avLst/>
          </a:prstGeom>
          <a:noFill/>
          <a:ln>
            <a:solidFill>
              <a:srgbClr val="1E483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2400" dirty="0">
                <a:solidFill>
                  <a:schemeClr val="bg1"/>
                </a:solidFill>
                <a:latin typeface="Maven Pro Regular"/>
                <a:cs typeface="Maven Pro Regular"/>
              </a:rPr>
              <a:t>On average, teachers give boys more time than girls to answer questions in class.</a:t>
            </a:r>
          </a:p>
          <a:p>
            <a:pPr marL="285750" indent="-285750">
              <a:buFont typeface="Arial" panose="020B0604020202020204" pitchFamily="34" charset="0"/>
              <a:buChar char="•"/>
            </a:pPr>
            <a:endParaRPr lang="en-GB" sz="2400" dirty="0">
              <a:solidFill>
                <a:schemeClr val="bg1"/>
              </a:solidFill>
              <a:latin typeface="Maven Pro Regular"/>
              <a:cs typeface="Maven Pro Regular"/>
            </a:endParaRPr>
          </a:p>
          <a:p>
            <a:pPr marL="285750" indent="-285750">
              <a:buFont typeface="Arial" panose="020B0604020202020204" pitchFamily="34" charset="0"/>
              <a:buChar char="•"/>
            </a:pPr>
            <a:r>
              <a:rPr lang="en-GB" sz="2400" dirty="0">
                <a:solidFill>
                  <a:schemeClr val="bg1"/>
                </a:solidFill>
                <a:latin typeface="Maven Pro Regular"/>
                <a:cs typeface="Maven Pro Regular"/>
              </a:rPr>
              <a:t>Boys are more likely than girls to raise their hands in class than girls.</a:t>
            </a:r>
          </a:p>
          <a:p>
            <a:pPr marL="285750" indent="-285750">
              <a:buFont typeface="Arial" panose="020B0604020202020204" pitchFamily="34" charset="0"/>
              <a:buChar char="•"/>
            </a:pPr>
            <a:endParaRPr lang="en-GB" sz="2400" dirty="0">
              <a:solidFill>
                <a:schemeClr val="bg1"/>
              </a:solidFill>
              <a:latin typeface="Maven Pro Regular"/>
              <a:cs typeface="Maven Pro Regular"/>
            </a:endParaRPr>
          </a:p>
          <a:p>
            <a:pPr marL="285750" indent="-285750">
              <a:buFont typeface="Arial" panose="020B0604020202020204" pitchFamily="34" charset="0"/>
              <a:buChar char="•"/>
            </a:pPr>
            <a:r>
              <a:rPr lang="en-GB" sz="2400" dirty="0">
                <a:solidFill>
                  <a:schemeClr val="bg1"/>
                </a:solidFill>
                <a:latin typeface="Maven Pro Regular"/>
                <a:cs typeface="Maven Pro Regular"/>
              </a:rPr>
              <a:t>White males tend to get more attention from the teacher than other groups.</a:t>
            </a:r>
          </a:p>
          <a:p>
            <a:pPr marL="285750" indent="-285750">
              <a:buFont typeface="Arial" panose="020B0604020202020204" pitchFamily="34" charset="0"/>
              <a:buChar char="•"/>
            </a:pPr>
            <a:endParaRPr lang="en-GB" sz="2400" dirty="0">
              <a:solidFill>
                <a:schemeClr val="bg1"/>
              </a:solidFill>
              <a:latin typeface="Maven Pro Regular"/>
              <a:cs typeface="Maven Pro Regular"/>
            </a:endParaRPr>
          </a:p>
          <a:p>
            <a:pPr marL="285750" indent="-285750">
              <a:buFont typeface="Arial" panose="020B0604020202020204" pitchFamily="34" charset="0"/>
              <a:buChar char="•"/>
            </a:pPr>
            <a:r>
              <a:rPr lang="en-GB" sz="2400" dirty="0">
                <a:solidFill>
                  <a:schemeClr val="bg1"/>
                </a:solidFill>
                <a:latin typeface="Maven Pro Regular"/>
                <a:cs typeface="Maven Pro Regular"/>
              </a:rPr>
              <a:t>When teachers are asked to remember their ‘best’ students, the answers are overwhelmingly males.</a:t>
            </a:r>
          </a:p>
          <a:p>
            <a:pPr marL="285750" indent="-285750">
              <a:buFont typeface="Arial" panose="020B0604020202020204" pitchFamily="34" charset="0"/>
              <a:buChar char="•"/>
            </a:pPr>
            <a:endParaRPr lang="en-GB" sz="2400" dirty="0">
              <a:solidFill>
                <a:schemeClr val="bg1"/>
              </a:solidFill>
              <a:latin typeface="Maven Pro Regular"/>
              <a:cs typeface="Maven Pro Regular"/>
            </a:endParaRPr>
          </a:p>
          <a:p>
            <a:pPr algn="r"/>
            <a:r>
              <a:rPr lang="en-GB" sz="2400" dirty="0" err="1">
                <a:solidFill>
                  <a:schemeClr val="bg1"/>
                </a:solidFill>
                <a:latin typeface="Maven Pro Regular"/>
                <a:cs typeface="Maven Pro Regular"/>
              </a:rPr>
              <a:t>Sadker</a:t>
            </a:r>
            <a:r>
              <a:rPr lang="en-GB" sz="2400" dirty="0">
                <a:solidFill>
                  <a:schemeClr val="bg1"/>
                </a:solidFill>
                <a:latin typeface="Maven Pro Regular"/>
                <a:cs typeface="Maven Pro Regular"/>
              </a:rPr>
              <a:t> &amp; </a:t>
            </a:r>
            <a:r>
              <a:rPr lang="en-GB" sz="2400" dirty="0" err="1">
                <a:solidFill>
                  <a:schemeClr val="bg1"/>
                </a:solidFill>
                <a:latin typeface="Maven Pro Regular"/>
                <a:cs typeface="Maven Pro Regular"/>
              </a:rPr>
              <a:t>Sadker</a:t>
            </a:r>
            <a:r>
              <a:rPr lang="en-GB" sz="2400" dirty="0">
                <a:solidFill>
                  <a:schemeClr val="bg1"/>
                </a:solidFill>
                <a:latin typeface="Maven Pro Regular"/>
                <a:cs typeface="Maven Pro Regular"/>
              </a:rPr>
              <a:t>, 2009</a:t>
            </a:r>
          </a:p>
          <a:p>
            <a:endParaRPr lang="en-GB" sz="2400" dirty="0">
              <a:solidFill>
                <a:schemeClr val="bg1"/>
              </a:solidFill>
              <a:latin typeface="Maven Pro Regular"/>
              <a:cs typeface="Maven Pro Regular"/>
            </a:endParaRPr>
          </a:p>
        </p:txBody>
      </p:sp>
      <p:sp>
        <p:nvSpPr>
          <p:cNvPr id="5" name="Title 4"/>
          <p:cNvSpPr>
            <a:spLocks noGrp="1"/>
          </p:cNvSpPr>
          <p:nvPr>
            <p:ph type="title"/>
          </p:nvPr>
        </p:nvSpPr>
        <p:spPr/>
        <p:txBody>
          <a:bodyPr/>
          <a:lstStyle/>
          <a:p>
            <a:r>
              <a:rPr lang="en-GB" dirty="0"/>
              <a:t>In school?</a:t>
            </a:r>
          </a:p>
        </p:txBody>
      </p:sp>
    </p:spTree>
    <p:extLst>
      <p:ext uri="{BB962C8B-B14F-4D97-AF65-F5344CB8AC3E}">
        <p14:creationId xmlns:p14="http://schemas.microsoft.com/office/powerpoint/2010/main" val="968752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Still an issue?</a:t>
            </a:r>
          </a:p>
        </p:txBody>
      </p:sp>
      <p:sp>
        <p:nvSpPr>
          <p:cNvPr id="3" name="Content Placeholder 2"/>
          <p:cNvSpPr>
            <a:spLocks noGrp="1"/>
          </p:cNvSpPr>
          <p:nvPr>
            <p:ph idx="1"/>
          </p:nvPr>
        </p:nvSpPr>
        <p:spPr>
          <a:xfrm>
            <a:off x="551145" y="1724839"/>
            <a:ext cx="8635879" cy="3014355"/>
          </a:xfrm>
        </p:spPr>
        <p:txBody>
          <a:bodyPr/>
          <a:lstStyle/>
          <a:p>
            <a:pPr marL="0" indent="0">
              <a:lnSpc>
                <a:spcPct val="100000"/>
              </a:lnSpc>
              <a:buNone/>
            </a:pPr>
            <a:r>
              <a:rPr lang="en-GB" dirty="0"/>
              <a:t>Male and female teachers both interact more with boys than girls, but the difference is greater for male teachers.</a:t>
            </a:r>
          </a:p>
          <a:p>
            <a:pPr marL="0" indent="0">
              <a:buNone/>
            </a:pPr>
            <a:endParaRPr lang="en-GB" dirty="0"/>
          </a:p>
        </p:txBody>
      </p:sp>
      <p:graphicFrame>
        <p:nvGraphicFramePr>
          <p:cNvPr id="4" name="Table 3"/>
          <p:cNvGraphicFramePr>
            <a:graphicFrameLocks noGrp="1"/>
          </p:cNvGraphicFramePr>
          <p:nvPr/>
        </p:nvGraphicFramePr>
        <p:xfrm>
          <a:off x="380482" y="3556032"/>
          <a:ext cx="9164736" cy="1935480"/>
        </p:xfrm>
        <a:graphic>
          <a:graphicData uri="http://schemas.openxmlformats.org/drawingml/2006/table">
            <a:tbl>
              <a:tblPr firstRow="1" bandRow="1">
                <a:tableStyleId>{21E4AEA4-8DFA-4A89-87EB-49C32662AFE0}</a:tableStyleId>
              </a:tblPr>
              <a:tblGrid>
                <a:gridCol w="1527456">
                  <a:extLst>
                    <a:ext uri="{9D8B030D-6E8A-4147-A177-3AD203B41FA5}">
                      <a16:colId xmlns:a16="http://schemas.microsoft.com/office/drawing/2014/main" val="1724420613"/>
                    </a:ext>
                  </a:extLst>
                </a:gridCol>
                <a:gridCol w="1527456">
                  <a:extLst>
                    <a:ext uri="{9D8B030D-6E8A-4147-A177-3AD203B41FA5}">
                      <a16:colId xmlns:a16="http://schemas.microsoft.com/office/drawing/2014/main" val="1511216637"/>
                    </a:ext>
                  </a:extLst>
                </a:gridCol>
                <a:gridCol w="1527456">
                  <a:extLst>
                    <a:ext uri="{9D8B030D-6E8A-4147-A177-3AD203B41FA5}">
                      <a16:colId xmlns:a16="http://schemas.microsoft.com/office/drawing/2014/main" val="197830333"/>
                    </a:ext>
                  </a:extLst>
                </a:gridCol>
                <a:gridCol w="1527456">
                  <a:extLst>
                    <a:ext uri="{9D8B030D-6E8A-4147-A177-3AD203B41FA5}">
                      <a16:colId xmlns:a16="http://schemas.microsoft.com/office/drawing/2014/main" val="2087486332"/>
                    </a:ext>
                  </a:extLst>
                </a:gridCol>
                <a:gridCol w="1527456">
                  <a:extLst>
                    <a:ext uri="{9D8B030D-6E8A-4147-A177-3AD203B41FA5}">
                      <a16:colId xmlns:a16="http://schemas.microsoft.com/office/drawing/2014/main" val="2774600970"/>
                    </a:ext>
                  </a:extLst>
                </a:gridCol>
                <a:gridCol w="1527456">
                  <a:extLst>
                    <a:ext uri="{9D8B030D-6E8A-4147-A177-3AD203B41FA5}">
                      <a16:colId xmlns:a16="http://schemas.microsoft.com/office/drawing/2014/main" val="3137358985"/>
                    </a:ext>
                  </a:extLst>
                </a:gridCol>
              </a:tblGrid>
              <a:tr h="370840">
                <a:tc>
                  <a:txBody>
                    <a:bodyPr/>
                    <a:lstStyle/>
                    <a:p>
                      <a:r>
                        <a:rPr lang="en-GB" sz="1600" dirty="0"/>
                        <a:t>All interactions</a:t>
                      </a:r>
                    </a:p>
                  </a:txBody>
                  <a:tcPr anchor="b"/>
                </a:tc>
                <a:tc>
                  <a:txBody>
                    <a:bodyPr/>
                    <a:lstStyle/>
                    <a:p>
                      <a:r>
                        <a:rPr lang="en-GB" sz="1600" dirty="0"/>
                        <a:t>Lessons with male</a:t>
                      </a:r>
                      <a:r>
                        <a:rPr lang="en-GB" sz="1600" baseline="0" dirty="0"/>
                        <a:t> teacher (%)</a:t>
                      </a:r>
                      <a:endParaRPr lang="en-GB" sz="1600" dirty="0"/>
                    </a:p>
                  </a:txBody>
                  <a:tcPr/>
                </a:tc>
                <a:tc>
                  <a:txBody>
                    <a:bodyPr/>
                    <a:lstStyle/>
                    <a:p>
                      <a:r>
                        <a:rPr lang="en-GB" sz="1600" dirty="0"/>
                        <a:t>Lessons with female teacher (%)</a:t>
                      </a:r>
                    </a:p>
                  </a:txBody>
                  <a:tcPr/>
                </a:tc>
                <a:tc>
                  <a:txBody>
                    <a:bodyPr/>
                    <a:lstStyle/>
                    <a:p>
                      <a:r>
                        <a:rPr lang="en-GB" sz="1600" dirty="0"/>
                        <a:t>Science interactions</a:t>
                      </a:r>
                    </a:p>
                  </a:txBody>
                  <a:tcPr/>
                </a:tc>
                <a:tc>
                  <a:txBody>
                    <a:bodyPr/>
                    <a:lstStyle/>
                    <a:p>
                      <a:r>
                        <a:rPr lang="en-GB" sz="1600" dirty="0"/>
                        <a:t>Lessons with male</a:t>
                      </a:r>
                      <a:r>
                        <a:rPr lang="en-GB" sz="1600" baseline="0" dirty="0"/>
                        <a:t> teacher (%)</a:t>
                      </a:r>
                      <a:endParaRPr lang="en-GB" sz="1600" dirty="0"/>
                    </a:p>
                  </a:txBody>
                  <a:tcPr/>
                </a:tc>
                <a:tc>
                  <a:txBody>
                    <a:bodyPr/>
                    <a:lstStyle/>
                    <a:p>
                      <a:r>
                        <a:rPr lang="en-GB" sz="1600" dirty="0"/>
                        <a:t>Lessons with female teacher (%)</a:t>
                      </a:r>
                    </a:p>
                  </a:txBody>
                  <a:tcPr/>
                </a:tc>
                <a:extLst>
                  <a:ext uri="{0D108BD9-81ED-4DB2-BD59-A6C34878D82A}">
                    <a16:rowId xmlns:a16="http://schemas.microsoft.com/office/drawing/2014/main" val="1083947926"/>
                  </a:ext>
                </a:extLst>
              </a:tr>
              <a:tr h="370840">
                <a:tc>
                  <a:txBody>
                    <a:bodyPr/>
                    <a:lstStyle/>
                    <a:p>
                      <a:r>
                        <a:rPr lang="en-GB" sz="1600" dirty="0"/>
                        <a:t>Whole class</a:t>
                      </a:r>
                    </a:p>
                  </a:txBody>
                  <a:tcPr/>
                </a:tc>
                <a:tc>
                  <a:txBody>
                    <a:bodyPr/>
                    <a:lstStyle/>
                    <a:p>
                      <a:pPr algn="ctr"/>
                      <a:r>
                        <a:rPr lang="en-GB" dirty="0"/>
                        <a:t>67</a:t>
                      </a:r>
                    </a:p>
                  </a:txBody>
                  <a:tcPr/>
                </a:tc>
                <a:tc>
                  <a:txBody>
                    <a:bodyPr/>
                    <a:lstStyle/>
                    <a:p>
                      <a:pPr algn="ctr"/>
                      <a:r>
                        <a:rPr lang="en-GB" dirty="0"/>
                        <a:t>64</a:t>
                      </a:r>
                    </a:p>
                  </a:txBody>
                  <a:tcPr/>
                </a:tc>
                <a:tc>
                  <a:txBody>
                    <a:bodyPr/>
                    <a:lstStyle/>
                    <a:p>
                      <a:r>
                        <a:rPr lang="en-GB" sz="1600" dirty="0"/>
                        <a:t>Whole class</a:t>
                      </a:r>
                    </a:p>
                  </a:txBody>
                  <a:tcPr/>
                </a:tc>
                <a:tc>
                  <a:txBody>
                    <a:bodyPr/>
                    <a:lstStyle/>
                    <a:p>
                      <a:pPr algn="ctr"/>
                      <a:r>
                        <a:rPr lang="en-GB" dirty="0"/>
                        <a:t>51</a:t>
                      </a:r>
                    </a:p>
                  </a:txBody>
                  <a:tcPr/>
                </a:tc>
                <a:tc>
                  <a:txBody>
                    <a:bodyPr/>
                    <a:lstStyle/>
                    <a:p>
                      <a:pPr algn="ctr"/>
                      <a:r>
                        <a:rPr lang="en-GB" dirty="0"/>
                        <a:t>43</a:t>
                      </a:r>
                    </a:p>
                  </a:txBody>
                  <a:tcPr/>
                </a:tc>
                <a:extLst>
                  <a:ext uri="{0D108BD9-81ED-4DB2-BD59-A6C34878D82A}">
                    <a16:rowId xmlns:a16="http://schemas.microsoft.com/office/drawing/2014/main" val="2377969847"/>
                  </a:ext>
                </a:extLst>
              </a:tr>
              <a:tr h="370840">
                <a:tc>
                  <a:txBody>
                    <a:bodyPr/>
                    <a:lstStyle/>
                    <a:p>
                      <a:r>
                        <a:rPr lang="en-GB" sz="1600" dirty="0"/>
                        <a:t>Teacher to boys</a:t>
                      </a:r>
                    </a:p>
                  </a:txBody>
                  <a:tcPr/>
                </a:tc>
                <a:tc>
                  <a:txBody>
                    <a:bodyPr/>
                    <a:lstStyle/>
                    <a:p>
                      <a:pPr algn="ctr"/>
                      <a:r>
                        <a:rPr lang="en-GB" dirty="0"/>
                        <a:t>21</a:t>
                      </a:r>
                    </a:p>
                  </a:txBody>
                  <a:tcPr/>
                </a:tc>
                <a:tc>
                  <a:txBody>
                    <a:bodyPr/>
                    <a:lstStyle/>
                    <a:p>
                      <a:pPr algn="ctr"/>
                      <a:r>
                        <a:rPr lang="en-GB" dirty="0"/>
                        <a:t>21</a:t>
                      </a:r>
                    </a:p>
                  </a:txBody>
                  <a:tcPr/>
                </a:tc>
                <a:tc>
                  <a:txBody>
                    <a:bodyPr/>
                    <a:lstStyle/>
                    <a:p>
                      <a:r>
                        <a:rPr lang="en-GB" sz="1600" dirty="0"/>
                        <a:t>Teacher to boys</a:t>
                      </a:r>
                    </a:p>
                  </a:txBody>
                  <a:tcPr/>
                </a:tc>
                <a:tc>
                  <a:txBody>
                    <a:bodyPr/>
                    <a:lstStyle/>
                    <a:p>
                      <a:pPr algn="ctr"/>
                      <a:r>
                        <a:rPr lang="en-GB" dirty="0"/>
                        <a:t>32</a:t>
                      </a:r>
                    </a:p>
                  </a:txBody>
                  <a:tcPr/>
                </a:tc>
                <a:tc>
                  <a:txBody>
                    <a:bodyPr/>
                    <a:lstStyle/>
                    <a:p>
                      <a:pPr algn="ctr"/>
                      <a:r>
                        <a:rPr lang="en-GB" dirty="0"/>
                        <a:t>32</a:t>
                      </a:r>
                    </a:p>
                  </a:txBody>
                  <a:tcPr/>
                </a:tc>
                <a:extLst>
                  <a:ext uri="{0D108BD9-81ED-4DB2-BD59-A6C34878D82A}">
                    <a16:rowId xmlns:a16="http://schemas.microsoft.com/office/drawing/2014/main" val="3418368605"/>
                  </a:ext>
                </a:extLst>
              </a:tr>
              <a:tr h="370840">
                <a:tc>
                  <a:txBody>
                    <a:bodyPr/>
                    <a:lstStyle/>
                    <a:p>
                      <a:r>
                        <a:rPr lang="en-GB" sz="1600" dirty="0"/>
                        <a:t>Teacher to girls</a:t>
                      </a:r>
                    </a:p>
                  </a:txBody>
                  <a:tcPr/>
                </a:tc>
                <a:tc>
                  <a:txBody>
                    <a:bodyPr/>
                    <a:lstStyle/>
                    <a:p>
                      <a:pPr algn="ctr"/>
                      <a:r>
                        <a:rPr lang="en-GB" dirty="0"/>
                        <a:t>12</a:t>
                      </a:r>
                    </a:p>
                  </a:txBody>
                  <a:tcPr/>
                </a:tc>
                <a:tc>
                  <a:txBody>
                    <a:bodyPr/>
                    <a:lstStyle/>
                    <a:p>
                      <a:pPr algn="ctr"/>
                      <a:r>
                        <a:rPr lang="en-GB" dirty="0"/>
                        <a:t>15</a:t>
                      </a:r>
                    </a:p>
                  </a:txBody>
                  <a:tcPr/>
                </a:tc>
                <a:tc>
                  <a:txBody>
                    <a:bodyPr/>
                    <a:lstStyle/>
                    <a:p>
                      <a:r>
                        <a:rPr lang="en-GB" sz="1600" dirty="0"/>
                        <a:t>Teacher to girls</a:t>
                      </a:r>
                    </a:p>
                  </a:txBody>
                  <a:tcPr/>
                </a:tc>
                <a:tc>
                  <a:txBody>
                    <a:bodyPr/>
                    <a:lstStyle/>
                    <a:p>
                      <a:pPr algn="ctr"/>
                      <a:r>
                        <a:rPr lang="en-GB" dirty="0"/>
                        <a:t>18</a:t>
                      </a:r>
                    </a:p>
                  </a:txBody>
                  <a:tcPr/>
                </a:tc>
                <a:tc>
                  <a:txBody>
                    <a:bodyPr/>
                    <a:lstStyle/>
                    <a:p>
                      <a:pPr algn="ctr"/>
                      <a:r>
                        <a:rPr lang="en-GB" dirty="0"/>
                        <a:t>25</a:t>
                      </a:r>
                    </a:p>
                  </a:txBody>
                  <a:tcPr/>
                </a:tc>
                <a:extLst>
                  <a:ext uri="{0D108BD9-81ED-4DB2-BD59-A6C34878D82A}">
                    <a16:rowId xmlns:a16="http://schemas.microsoft.com/office/drawing/2014/main" val="2180555857"/>
                  </a:ext>
                </a:extLst>
              </a:tr>
            </a:tbl>
          </a:graphicData>
        </a:graphic>
      </p:graphicFrame>
      <p:sp>
        <p:nvSpPr>
          <p:cNvPr id="5" name="TextBox 4"/>
          <p:cNvSpPr txBox="1"/>
          <p:nvPr/>
        </p:nvSpPr>
        <p:spPr>
          <a:xfrm>
            <a:off x="6484776" y="6139543"/>
            <a:ext cx="2304661" cy="369332"/>
          </a:xfrm>
          <a:prstGeom prst="rect">
            <a:avLst/>
          </a:prstGeom>
          <a:noFill/>
        </p:spPr>
        <p:txBody>
          <a:bodyPr wrap="square" rtlCol="0">
            <a:spAutoFit/>
          </a:bodyPr>
          <a:lstStyle/>
          <a:p>
            <a:r>
              <a:rPr lang="en-GB" dirty="0" err="1">
                <a:solidFill>
                  <a:schemeClr val="bg1"/>
                </a:solidFill>
              </a:rPr>
              <a:t>Eliasson</a:t>
            </a:r>
            <a:r>
              <a:rPr lang="en-GB" dirty="0">
                <a:solidFill>
                  <a:schemeClr val="bg1"/>
                </a:solidFill>
              </a:rPr>
              <a:t> et al., 2016</a:t>
            </a:r>
          </a:p>
        </p:txBody>
      </p:sp>
    </p:spTree>
    <p:extLst>
      <p:ext uri="{BB962C8B-B14F-4D97-AF65-F5344CB8AC3E}">
        <p14:creationId xmlns:p14="http://schemas.microsoft.com/office/powerpoint/2010/main" val="15819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6B39C0-5BC4-2B4E-B4CF-DB183178693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5819"/>
          <a:stretch/>
        </p:blipFill>
        <p:spPr>
          <a:xfrm>
            <a:off x="0" y="218170"/>
            <a:ext cx="12192000" cy="6494210"/>
          </a:xfrm>
        </p:spPr>
      </p:pic>
    </p:spTree>
    <p:extLst>
      <p:ext uri="{BB962C8B-B14F-4D97-AF65-F5344CB8AC3E}">
        <p14:creationId xmlns:p14="http://schemas.microsoft.com/office/powerpoint/2010/main" val="3838807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6B39C0-5BC4-2B4E-B4CF-DB183178693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5819"/>
          <a:stretch/>
        </p:blipFill>
        <p:spPr>
          <a:xfrm>
            <a:off x="0" y="218170"/>
            <a:ext cx="12192000" cy="6494210"/>
          </a:xfrm>
        </p:spPr>
      </p:pic>
    </p:spTree>
    <p:extLst>
      <p:ext uri="{BB962C8B-B14F-4D97-AF65-F5344CB8AC3E}">
        <p14:creationId xmlns:p14="http://schemas.microsoft.com/office/powerpoint/2010/main" val="3589355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709" y="674400"/>
            <a:ext cx="8257632" cy="5755422"/>
          </a:xfrm>
          <a:prstGeom prst="rect">
            <a:avLst/>
          </a:prstGeom>
          <a:noFill/>
        </p:spPr>
        <p:txBody>
          <a:bodyPr wrap="square" rtlCol="0">
            <a:spAutoFit/>
          </a:bodyPr>
          <a:lstStyle/>
          <a:p>
            <a:r>
              <a:rPr lang="en-US" sz="3200" dirty="0">
                <a:solidFill>
                  <a:schemeClr val="bg1"/>
                </a:solidFill>
                <a:latin typeface="Myriad Pro" charset="0"/>
                <a:ea typeface="Myriad Pro" charset="0"/>
                <a:cs typeface="Myriad Pro" charset="0"/>
              </a:rPr>
              <a:t>Researchers </a:t>
            </a:r>
            <a:r>
              <a:rPr lang="en-US" sz="3200" dirty="0" err="1">
                <a:solidFill>
                  <a:schemeClr val="bg1"/>
                </a:solidFill>
                <a:latin typeface="Myriad Pro" charset="0"/>
                <a:ea typeface="Myriad Pro" charset="0"/>
                <a:cs typeface="Myriad Pro" charset="0"/>
              </a:rPr>
              <a:t>analysed</a:t>
            </a:r>
            <a:r>
              <a:rPr lang="en-US" sz="3200" dirty="0">
                <a:solidFill>
                  <a:schemeClr val="bg1"/>
                </a:solidFill>
                <a:latin typeface="Myriad Pro" charset="0"/>
                <a:ea typeface="Myriad Pro" charset="0"/>
                <a:cs typeface="Myriad Pro" charset="0"/>
              </a:rPr>
              <a:t> over 1400 MRI brain scans to look at similarities and differences in structure.</a:t>
            </a:r>
          </a:p>
          <a:p>
            <a:endParaRPr lang="en-US" sz="3200" dirty="0">
              <a:solidFill>
                <a:schemeClr val="bg1"/>
              </a:solidFill>
              <a:latin typeface="Myriad Pro" charset="0"/>
              <a:ea typeface="Myriad Pro" charset="0"/>
              <a:cs typeface="Myriad Pro" charset="0"/>
            </a:endParaRPr>
          </a:p>
          <a:p>
            <a:r>
              <a:rPr lang="en-US" sz="3200" dirty="0">
                <a:solidFill>
                  <a:schemeClr val="bg1"/>
                </a:solidFill>
                <a:latin typeface="Myriad Pro" charset="0"/>
                <a:ea typeface="Myriad Pro" charset="0"/>
                <a:cs typeface="Myriad Pro" charset="0"/>
              </a:rPr>
              <a:t>“Our results demonstrate that regardless of the cause of observed sex/gender differences in brain and </a:t>
            </a:r>
            <a:r>
              <a:rPr lang="en-US" sz="3200" dirty="0" err="1">
                <a:solidFill>
                  <a:schemeClr val="bg1"/>
                </a:solidFill>
                <a:latin typeface="Myriad Pro" charset="0"/>
                <a:ea typeface="Myriad Pro" charset="0"/>
                <a:cs typeface="Myriad Pro" charset="0"/>
              </a:rPr>
              <a:t>behaviour</a:t>
            </a:r>
            <a:r>
              <a:rPr lang="en-US" sz="3200" dirty="0">
                <a:solidFill>
                  <a:schemeClr val="bg1"/>
                </a:solidFill>
                <a:latin typeface="Myriad Pro" charset="0"/>
                <a:ea typeface="Myriad Pro" charset="0"/>
                <a:cs typeface="Myriad Pro" charset="0"/>
              </a:rPr>
              <a:t> (nature or nurture), human brains cannot be categorized into two distinct classes: male brain/female brain”</a:t>
            </a:r>
          </a:p>
          <a:p>
            <a:endParaRPr lang="en-US" sz="2800" dirty="0">
              <a:solidFill>
                <a:schemeClr val="bg1"/>
              </a:solidFill>
              <a:latin typeface="Myriad Pro" charset="0"/>
              <a:ea typeface="Myriad Pro" charset="0"/>
              <a:cs typeface="Myriad Pro" charset="0"/>
            </a:endParaRPr>
          </a:p>
          <a:p>
            <a:r>
              <a:rPr lang="en-US" sz="2000" dirty="0">
                <a:solidFill>
                  <a:schemeClr val="bg1"/>
                </a:solidFill>
                <a:latin typeface="Myriad Pro" charset="0"/>
                <a:ea typeface="Myriad Pro" charset="0"/>
                <a:cs typeface="Myriad Pro" charset="0"/>
              </a:rPr>
              <a:t>Joel et al.,(2015), PNAS, 112 (50) 15468 -15473</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3341" y="556582"/>
            <a:ext cx="2852034" cy="2592499"/>
          </a:xfrm>
          <a:prstGeom prst="rect">
            <a:avLst/>
          </a:prstGeom>
        </p:spPr>
      </p:pic>
    </p:spTree>
    <p:extLst>
      <p:ext uri="{BB962C8B-B14F-4D97-AF65-F5344CB8AC3E}">
        <p14:creationId xmlns:p14="http://schemas.microsoft.com/office/powerpoint/2010/main" val="386813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66" y="2717651"/>
            <a:ext cx="8820443" cy="1325563"/>
          </a:xfrm>
        </p:spPr>
        <p:txBody>
          <a:bodyPr anchor="ctr">
            <a:normAutofit fontScale="90000"/>
          </a:bodyPr>
          <a:lstStyle/>
          <a:p>
            <a:r>
              <a:rPr lang="en-GB" dirty="0"/>
              <a:t>Where might Unconscious Bias affect your children?</a:t>
            </a:r>
          </a:p>
        </p:txBody>
      </p:sp>
    </p:spTree>
    <p:extLst>
      <p:ext uri="{BB962C8B-B14F-4D97-AF65-F5344CB8AC3E}">
        <p14:creationId xmlns:p14="http://schemas.microsoft.com/office/powerpoint/2010/main" val="244926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exercise</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18078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3C8ED-D64F-7C47-AAA5-E63A19A43B8C}"/>
              </a:ext>
            </a:extLst>
          </p:cNvPr>
          <p:cNvSpPr txBox="1"/>
          <p:nvPr/>
        </p:nvSpPr>
        <p:spPr>
          <a:xfrm>
            <a:off x="623668" y="4770852"/>
            <a:ext cx="3582572" cy="707886"/>
          </a:xfrm>
          <a:prstGeom prst="rect">
            <a:avLst/>
          </a:prstGeom>
          <a:noFill/>
        </p:spPr>
        <p:txBody>
          <a:bodyPr wrap="square" rtlCol="0">
            <a:spAutoFit/>
          </a:bodyPr>
          <a:lstStyle/>
          <a:p>
            <a:r>
              <a:rPr lang="en-GB" sz="2000" dirty="0">
                <a:solidFill>
                  <a:schemeClr val="bg1"/>
                </a:solidFill>
              </a:rPr>
              <a:t>Many fictional texts uphold traditional stereotypes.</a:t>
            </a:r>
          </a:p>
        </p:txBody>
      </p:sp>
      <p:sp>
        <p:nvSpPr>
          <p:cNvPr id="5" name="TextBox 4">
            <a:extLst>
              <a:ext uri="{FF2B5EF4-FFF2-40B4-BE49-F238E27FC236}">
                <a16:creationId xmlns:a16="http://schemas.microsoft.com/office/drawing/2014/main" id="{5EBCAD7A-EF94-0F4D-BDA4-25DDB0D87FB5}"/>
              </a:ext>
            </a:extLst>
          </p:cNvPr>
          <p:cNvSpPr txBox="1"/>
          <p:nvPr/>
        </p:nvSpPr>
        <p:spPr>
          <a:xfrm>
            <a:off x="482991" y="533070"/>
            <a:ext cx="3582572" cy="1323439"/>
          </a:xfrm>
          <a:prstGeom prst="rect">
            <a:avLst/>
          </a:prstGeom>
          <a:noFill/>
        </p:spPr>
        <p:txBody>
          <a:bodyPr wrap="square" rtlCol="0">
            <a:spAutoFit/>
          </a:bodyPr>
          <a:lstStyle/>
          <a:p>
            <a:r>
              <a:rPr lang="en-GB" sz="2000" dirty="0">
                <a:solidFill>
                  <a:schemeClr val="bg1"/>
                </a:solidFill>
              </a:rPr>
              <a:t>The pattern of classroom interactions can unintentionally reinforce messages of expected and accepted behaviours.</a:t>
            </a:r>
          </a:p>
        </p:txBody>
      </p:sp>
      <p:sp>
        <p:nvSpPr>
          <p:cNvPr id="6" name="TextBox 5">
            <a:extLst>
              <a:ext uri="{FF2B5EF4-FFF2-40B4-BE49-F238E27FC236}">
                <a16:creationId xmlns:a16="http://schemas.microsoft.com/office/drawing/2014/main" id="{728B06F1-A3C1-8445-8056-21C560208F21}"/>
              </a:ext>
            </a:extLst>
          </p:cNvPr>
          <p:cNvSpPr txBox="1"/>
          <p:nvPr/>
        </p:nvSpPr>
        <p:spPr>
          <a:xfrm>
            <a:off x="482991" y="2775807"/>
            <a:ext cx="3582572" cy="1323439"/>
          </a:xfrm>
          <a:prstGeom prst="rect">
            <a:avLst/>
          </a:prstGeom>
          <a:noFill/>
        </p:spPr>
        <p:txBody>
          <a:bodyPr wrap="square" rtlCol="0">
            <a:spAutoFit/>
          </a:bodyPr>
          <a:lstStyle/>
          <a:p>
            <a:r>
              <a:rPr lang="en-GB" sz="2000" dirty="0">
                <a:solidFill>
                  <a:schemeClr val="bg1"/>
                </a:solidFill>
              </a:rPr>
              <a:t>Ideas about what children are ‘good’ at, and subsequently what paths are open to them are embedded at an early age.</a:t>
            </a:r>
          </a:p>
        </p:txBody>
      </p:sp>
      <p:sp>
        <p:nvSpPr>
          <p:cNvPr id="7" name="TextBox 6">
            <a:extLst>
              <a:ext uri="{FF2B5EF4-FFF2-40B4-BE49-F238E27FC236}">
                <a16:creationId xmlns:a16="http://schemas.microsoft.com/office/drawing/2014/main" id="{522FCAAF-41BD-1A4F-9DEE-2E0369A741ED}"/>
              </a:ext>
            </a:extLst>
          </p:cNvPr>
          <p:cNvSpPr txBox="1"/>
          <p:nvPr/>
        </p:nvSpPr>
        <p:spPr>
          <a:xfrm>
            <a:off x="5437162" y="596485"/>
            <a:ext cx="3582572" cy="1631216"/>
          </a:xfrm>
          <a:prstGeom prst="rect">
            <a:avLst/>
          </a:prstGeom>
          <a:noFill/>
        </p:spPr>
        <p:txBody>
          <a:bodyPr wrap="square" rtlCol="0">
            <a:spAutoFit/>
          </a:bodyPr>
          <a:lstStyle/>
          <a:p>
            <a:r>
              <a:rPr lang="en-GB" sz="2000" dirty="0">
                <a:solidFill>
                  <a:schemeClr val="bg1"/>
                </a:solidFill>
              </a:rPr>
              <a:t>There is a surprising amount of sexist language and behaviour used in society and this could be picked up and imitated by young children. </a:t>
            </a:r>
          </a:p>
        </p:txBody>
      </p:sp>
      <p:sp>
        <p:nvSpPr>
          <p:cNvPr id="8" name="TextBox 7">
            <a:extLst>
              <a:ext uri="{FF2B5EF4-FFF2-40B4-BE49-F238E27FC236}">
                <a16:creationId xmlns:a16="http://schemas.microsoft.com/office/drawing/2014/main" id="{9CCB5EBC-C985-854F-A5FC-3B559BC1E532}"/>
              </a:ext>
            </a:extLst>
          </p:cNvPr>
          <p:cNvSpPr txBox="1"/>
          <p:nvPr/>
        </p:nvSpPr>
        <p:spPr>
          <a:xfrm>
            <a:off x="5437162" y="2775807"/>
            <a:ext cx="3582572" cy="1323439"/>
          </a:xfrm>
          <a:prstGeom prst="rect">
            <a:avLst/>
          </a:prstGeom>
          <a:noFill/>
        </p:spPr>
        <p:txBody>
          <a:bodyPr wrap="square" rtlCol="0">
            <a:spAutoFit/>
          </a:bodyPr>
          <a:lstStyle/>
          <a:p>
            <a:r>
              <a:rPr lang="en-GB" sz="2000" dirty="0">
                <a:solidFill>
                  <a:schemeClr val="bg1"/>
                </a:solidFill>
              </a:rPr>
              <a:t>Cultural change will only be achieved if all members of the school community are involved, including parents and carers.</a:t>
            </a:r>
          </a:p>
        </p:txBody>
      </p:sp>
      <p:sp>
        <p:nvSpPr>
          <p:cNvPr id="9" name="TextBox 8">
            <a:extLst>
              <a:ext uri="{FF2B5EF4-FFF2-40B4-BE49-F238E27FC236}">
                <a16:creationId xmlns:a16="http://schemas.microsoft.com/office/drawing/2014/main" id="{65D01A16-0E92-0A4E-9179-21572586B6EE}"/>
              </a:ext>
            </a:extLst>
          </p:cNvPr>
          <p:cNvSpPr txBox="1"/>
          <p:nvPr/>
        </p:nvSpPr>
        <p:spPr>
          <a:xfrm>
            <a:off x="5437162" y="4770852"/>
            <a:ext cx="3582572" cy="1015663"/>
          </a:xfrm>
          <a:prstGeom prst="rect">
            <a:avLst/>
          </a:prstGeom>
          <a:noFill/>
        </p:spPr>
        <p:txBody>
          <a:bodyPr wrap="square" rtlCol="0">
            <a:spAutoFit/>
          </a:bodyPr>
          <a:lstStyle/>
          <a:p>
            <a:r>
              <a:rPr lang="en-GB" sz="2000" dirty="0">
                <a:solidFill>
                  <a:schemeClr val="bg1"/>
                </a:solidFill>
              </a:rPr>
              <a:t>Teaching materials and displays can reinforce gender stereotypes.</a:t>
            </a:r>
          </a:p>
        </p:txBody>
      </p:sp>
    </p:spTree>
    <p:extLst>
      <p:ext uri="{BB962C8B-B14F-4D97-AF65-F5344CB8AC3E}">
        <p14:creationId xmlns:p14="http://schemas.microsoft.com/office/powerpoint/2010/main" val="420845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Language</a:t>
            </a:r>
          </a:p>
        </p:txBody>
      </p:sp>
      <p:sp>
        <p:nvSpPr>
          <p:cNvPr id="4" name="Rectangular Callout 3"/>
          <p:cNvSpPr/>
          <p:nvPr/>
        </p:nvSpPr>
        <p:spPr>
          <a:xfrm>
            <a:off x="272822" y="1863688"/>
            <a:ext cx="2376264" cy="1296144"/>
          </a:xfrm>
          <a:prstGeom prst="wedgeRectCallout">
            <a:avLst/>
          </a:prstGeom>
          <a:solidFill>
            <a:srgbClr val="FFC000"/>
          </a:solidFill>
          <a:ln>
            <a:solidFill>
              <a:srgbClr val="1E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aven Pro Regular"/>
                <a:cs typeface="Maven Pro Regular"/>
              </a:rPr>
              <a:t>“He writes like a typical boy.”</a:t>
            </a:r>
          </a:p>
        </p:txBody>
      </p:sp>
      <p:sp>
        <p:nvSpPr>
          <p:cNvPr id="5" name="Rectangular Callout 4"/>
          <p:cNvSpPr/>
          <p:nvPr/>
        </p:nvSpPr>
        <p:spPr>
          <a:xfrm>
            <a:off x="3477178" y="1863688"/>
            <a:ext cx="2376264" cy="1296144"/>
          </a:xfrm>
          <a:prstGeom prst="wedgeRectCallout">
            <a:avLst/>
          </a:prstGeom>
          <a:solidFill>
            <a:srgbClr val="FFC000"/>
          </a:solidFill>
          <a:ln>
            <a:solidFill>
              <a:srgbClr val="1E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aven Pro Regular"/>
                <a:cs typeface="Maven Pro Regular"/>
              </a:rPr>
              <a:t>“What a pretty dress you’re wearing today Sophie.”</a:t>
            </a:r>
          </a:p>
        </p:txBody>
      </p:sp>
      <p:sp>
        <p:nvSpPr>
          <p:cNvPr id="6" name="Rectangular Callout 5"/>
          <p:cNvSpPr/>
          <p:nvPr/>
        </p:nvSpPr>
        <p:spPr>
          <a:xfrm>
            <a:off x="6681534" y="1863688"/>
            <a:ext cx="2376264" cy="1296144"/>
          </a:xfrm>
          <a:prstGeom prst="wedgeRectCallout">
            <a:avLst/>
          </a:prstGeom>
          <a:solidFill>
            <a:srgbClr val="FFC000"/>
          </a:solidFill>
          <a:ln>
            <a:solidFill>
              <a:srgbClr val="1E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aven Pro Regular"/>
                <a:cs typeface="Maven Pro Regular"/>
              </a:rPr>
              <a:t>“I need two strong lads to help me carry these books.”</a:t>
            </a:r>
          </a:p>
        </p:txBody>
      </p:sp>
      <p:sp>
        <p:nvSpPr>
          <p:cNvPr id="7" name="Rectangular Callout 6"/>
          <p:cNvSpPr/>
          <p:nvPr/>
        </p:nvSpPr>
        <p:spPr>
          <a:xfrm>
            <a:off x="272822" y="3735896"/>
            <a:ext cx="2376264" cy="1296144"/>
          </a:xfrm>
          <a:prstGeom prst="wedgeRectCallout">
            <a:avLst/>
          </a:prstGeom>
          <a:solidFill>
            <a:srgbClr val="FFC000"/>
          </a:solidFill>
          <a:ln>
            <a:solidFill>
              <a:srgbClr val="1E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aven Pro Regular"/>
                <a:cs typeface="Maven Pro Regular"/>
              </a:rPr>
              <a:t>“OK guys, pens down.”</a:t>
            </a:r>
          </a:p>
        </p:txBody>
      </p:sp>
      <p:sp>
        <p:nvSpPr>
          <p:cNvPr id="8" name="Rectangular Callout 7"/>
          <p:cNvSpPr/>
          <p:nvPr/>
        </p:nvSpPr>
        <p:spPr>
          <a:xfrm>
            <a:off x="3477178" y="3735896"/>
            <a:ext cx="2376264" cy="1296144"/>
          </a:xfrm>
          <a:prstGeom prst="wedgeRectCallout">
            <a:avLst/>
          </a:prstGeom>
          <a:solidFill>
            <a:srgbClr val="FFC000"/>
          </a:solidFill>
          <a:ln>
            <a:solidFill>
              <a:srgbClr val="1E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aven Pro Regular"/>
                <a:cs typeface="Maven Pro Regular"/>
              </a:rPr>
              <a:t>“You’re being very kind there Emily.”</a:t>
            </a:r>
          </a:p>
        </p:txBody>
      </p:sp>
      <p:sp>
        <p:nvSpPr>
          <p:cNvPr id="9" name="Rectangular Callout 8"/>
          <p:cNvSpPr/>
          <p:nvPr/>
        </p:nvSpPr>
        <p:spPr>
          <a:xfrm>
            <a:off x="6681534" y="3735896"/>
            <a:ext cx="2376264" cy="1296144"/>
          </a:xfrm>
          <a:prstGeom prst="wedgeRectCallout">
            <a:avLst/>
          </a:prstGeom>
          <a:solidFill>
            <a:srgbClr val="FFC000"/>
          </a:solidFill>
          <a:ln>
            <a:solidFill>
              <a:srgbClr val="1E4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aven Pro Regular"/>
                <a:cs typeface="Maven Pro Regular"/>
              </a:rPr>
              <a:t>“Don’t be such a girl Josh.”</a:t>
            </a:r>
          </a:p>
        </p:txBody>
      </p:sp>
    </p:spTree>
    <p:extLst>
      <p:ext uri="{BB962C8B-B14F-4D97-AF65-F5344CB8AC3E}">
        <p14:creationId xmlns:p14="http://schemas.microsoft.com/office/powerpoint/2010/main" val="1122396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Overcoming unconscious bias</a:t>
            </a:r>
          </a:p>
        </p:txBody>
      </p:sp>
      <p:sp>
        <p:nvSpPr>
          <p:cNvPr id="3" name="Content Placeholder 2"/>
          <p:cNvSpPr>
            <a:spLocks noGrp="1"/>
          </p:cNvSpPr>
          <p:nvPr>
            <p:ph idx="1"/>
          </p:nvPr>
        </p:nvSpPr>
        <p:spPr>
          <a:xfrm>
            <a:off x="308077" y="1689104"/>
            <a:ext cx="8635879" cy="4907666"/>
          </a:xfrm>
        </p:spPr>
        <p:txBody>
          <a:bodyPr>
            <a:normAutofit fontScale="92500" lnSpcReduction="20000"/>
          </a:bodyPr>
          <a:lstStyle/>
          <a:p>
            <a:pPr marL="0" indent="0">
              <a:buNone/>
            </a:pPr>
            <a:r>
              <a:rPr lang="en-GB" dirty="0"/>
              <a:t>“Behavioural scientists for a very long time have been trying to understand biases. And not just biases related to demographic characteristics like gender — cognitive biases in general.   What we’ve found is that biases are very stubborn. They are very hard to overcome simply by trying to change </a:t>
            </a:r>
            <a:r>
              <a:rPr lang="en-GB" dirty="0" err="1"/>
              <a:t>mindsets</a:t>
            </a:r>
            <a:r>
              <a:rPr lang="en-GB" dirty="0"/>
              <a:t>…”</a:t>
            </a:r>
          </a:p>
          <a:p>
            <a:pPr marL="0" indent="0" algn="r">
              <a:buNone/>
            </a:pPr>
            <a:r>
              <a:rPr lang="en-GB" dirty="0"/>
              <a:t>Iris </a:t>
            </a:r>
            <a:r>
              <a:rPr lang="en-GB" dirty="0" err="1"/>
              <a:t>Bohnet</a:t>
            </a:r>
            <a:endParaRPr lang="en-GB" dirty="0"/>
          </a:p>
          <a:p>
            <a:pPr marL="0" indent="0" algn="r">
              <a:buNone/>
            </a:pPr>
            <a:r>
              <a:rPr lang="en-GB" sz="2300" dirty="0"/>
              <a:t>Professor of Public Policy, Harvard University</a:t>
            </a:r>
          </a:p>
        </p:txBody>
      </p:sp>
    </p:spTree>
    <p:extLst>
      <p:ext uri="{BB962C8B-B14F-4D97-AF65-F5344CB8AC3E}">
        <p14:creationId xmlns:p14="http://schemas.microsoft.com/office/powerpoint/2010/main" val="763154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44" y="900254"/>
            <a:ext cx="8635879" cy="1325563"/>
          </a:xfrm>
        </p:spPr>
        <p:txBody>
          <a:bodyPr>
            <a:noAutofit/>
          </a:bodyPr>
          <a:lstStyle/>
          <a:p>
            <a:r>
              <a:rPr lang="en-US" sz="2400" dirty="0"/>
              <a:t>In 1970 only 5% of musicians performing in the top </a:t>
            </a:r>
            <a:r>
              <a:rPr lang="en-US" sz="2400"/>
              <a:t>five orchestras in</a:t>
            </a:r>
            <a:r>
              <a:rPr lang="en-US" sz="2400" dirty="0"/>
              <a:t> </a:t>
            </a:r>
            <a:r>
              <a:rPr lang="en-US" sz="2400"/>
              <a:t>the </a:t>
            </a:r>
            <a:r>
              <a:rPr lang="en-US" sz="2400" dirty="0"/>
              <a:t>US were women. Today, women compose more than 35% of the most acclaimed orchestras. This did not happen by chance.</a:t>
            </a:r>
            <a:br>
              <a:rPr lang="en-US" sz="2400" dirty="0"/>
            </a:br>
            <a:endParaRPr lang="en-GB" sz="2400" dirty="0"/>
          </a:p>
        </p:txBody>
      </p:sp>
      <p:pic>
        <p:nvPicPr>
          <p:cNvPr id="4" name="Content Placeholder 3"/>
          <p:cNvPicPr>
            <a:picLocks noGrp="1" noChangeAspect="1"/>
          </p:cNvPicPr>
          <p:nvPr>
            <p:ph idx="1"/>
          </p:nvPr>
        </p:nvPicPr>
        <p:blipFill>
          <a:blip r:embed="rId3"/>
          <a:stretch>
            <a:fillRect/>
          </a:stretch>
        </p:blipFill>
        <p:spPr>
          <a:xfrm>
            <a:off x="1424754" y="2506663"/>
            <a:ext cx="6888660" cy="4351337"/>
          </a:xfrm>
          <a:prstGeom prst="rect">
            <a:avLst/>
          </a:prstGeom>
        </p:spPr>
      </p:pic>
      <p:sp>
        <p:nvSpPr>
          <p:cNvPr id="3" name="TextBox 2"/>
          <p:cNvSpPr txBox="1"/>
          <p:nvPr/>
        </p:nvSpPr>
        <p:spPr>
          <a:xfrm>
            <a:off x="6840638" y="6342927"/>
            <a:ext cx="2777924" cy="369332"/>
          </a:xfrm>
          <a:prstGeom prst="rect">
            <a:avLst/>
          </a:prstGeom>
          <a:noFill/>
        </p:spPr>
        <p:txBody>
          <a:bodyPr wrap="square" rtlCol="0">
            <a:spAutoFit/>
          </a:bodyPr>
          <a:lstStyle/>
          <a:p>
            <a:r>
              <a:rPr lang="en-GB" dirty="0" err="1">
                <a:solidFill>
                  <a:schemeClr val="bg1"/>
                </a:solidFill>
              </a:rPr>
              <a:t>Bohnet</a:t>
            </a:r>
            <a:r>
              <a:rPr lang="en-GB" dirty="0">
                <a:solidFill>
                  <a:schemeClr val="bg1"/>
                </a:solidFill>
              </a:rPr>
              <a:t>, 2016</a:t>
            </a:r>
          </a:p>
        </p:txBody>
      </p:sp>
    </p:spTree>
    <p:extLst>
      <p:ext uri="{BB962C8B-B14F-4D97-AF65-F5344CB8AC3E}">
        <p14:creationId xmlns:p14="http://schemas.microsoft.com/office/powerpoint/2010/main" val="313248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CA33-E9DB-B640-8598-C75590CB2B78}"/>
              </a:ext>
            </a:extLst>
          </p:cNvPr>
          <p:cNvSpPr>
            <a:spLocks noGrp="1"/>
          </p:cNvSpPr>
          <p:nvPr>
            <p:ph type="title"/>
          </p:nvPr>
        </p:nvSpPr>
        <p:spPr/>
        <p:txBody>
          <a:bodyPr>
            <a:normAutofit/>
          </a:bodyPr>
          <a:lstStyle/>
          <a:p>
            <a:r>
              <a:rPr lang="en-GB" dirty="0"/>
              <a:t>What can we do about it?</a:t>
            </a:r>
          </a:p>
        </p:txBody>
      </p:sp>
      <p:sp>
        <p:nvSpPr>
          <p:cNvPr id="3" name="Content Placeholder 2">
            <a:extLst>
              <a:ext uri="{FF2B5EF4-FFF2-40B4-BE49-F238E27FC236}">
                <a16:creationId xmlns:a16="http://schemas.microsoft.com/office/drawing/2014/main" id="{EC46B7DA-A7F5-F44C-A980-78580ED92BD0}"/>
              </a:ext>
            </a:extLst>
          </p:cNvPr>
          <p:cNvSpPr>
            <a:spLocks noGrp="1"/>
          </p:cNvSpPr>
          <p:nvPr>
            <p:ph idx="1"/>
          </p:nvPr>
        </p:nvSpPr>
        <p:spPr/>
        <p:txBody>
          <a:bodyPr>
            <a:noAutofit/>
          </a:bodyPr>
          <a:lstStyle/>
          <a:p>
            <a:pPr>
              <a:lnSpc>
                <a:spcPct val="100000"/>
              </a:lnSpc>
            </a:pPr>
            <a:r>
              <a:rPr lang="en-GB" sz="2800" dirty="0">
                <a:latin typeface="+mn-lt"/>
              </a:rPr>
              <a:t>Be consciously aware of the issue</a:t>
            </a:r>
          </a:p>
          <a:p>
            <a:pPr>
              <a:lnSpc>
                <a:spcPct val="100000"/>
              </a:lnSpc>
            </a:pPr>
            <a:r>
              <a:rPr lang="en-GB" sz="2800" dirty="0">
                <a:latin typeface="+mn-lt"/>
              </a:rPr>
              <a:t>Put structures and processes in place that reduce the effect of unconscious bias.</a:t>
            </a:r>
          </a:p>
          <a:p>
            <a:pPr>
              <a:lnSpc>
                <a:spcPct val="100000"/>
              </a:lnSpc>
            </a:pPr>
            <a:r>
              <a:rPr lang="en-GB" sz="2800" dirty="0">
                <a:latin typeface="+mn-lt"/>
              </a:rPr>
              <a:t>Think carefully about the messages in lesson materials, literature, displays, etc.</a:t>
            </a:r>
          </a:p>
          <a:p>
            <a:pPr>
              <a:lnSpc>
                <a:spcPct val="100000"/>
              </a:lnSpc>
            </a:pPr>
            <a:r>
              <a:rPr lang="en-GB" sz="2800" dirty="0">
                <a:latin typeface="+mn-lt"/>
              </a:rPr>
              <a:t>Think about choice of language and the underlying messages it sends</a:t>
            </a:r>
          </a:p>
          <a:p>
            <a:pPr>
              <a:lnSpc>
                <a:spcPct val="100000"/>
              </a:lnSpc>
            </a:pPr>
            <a:r>
              <a:rPr lang="en-GB" sz="2800" dirty="0">
                <a:latin typeface="+mn-lt"/>
              </a:rPr>
              <a:t>Be aware of choices you make regarding classroom management</a:t>
            </a:r>
          </a:p>
        </p:txBody>
      </p:sp>
      <p:pic>
        <p:nvPicPr>
          <p:cNvPr id="4" name="Picture 3"/>
          <p:cNvPicPr>
            <a:picLocks noChangeAspect="1"/>
          </p:cNvPicPr>
          <p:nvPr/>
        </p:nvPicPr>
        <p:blipFill>
          <a:blip r:embed="rId3"/>
          <a:stretch>
            <a:fillRect/>
          </a:stretch>
        </p:blipFill>
        <p:spPr>
          <a:xfrm>
            <a:off x="9238004" y="1821899"/>
            <a:ext cx="2497580" cy="3524622"/>
          </a:xfrm>
          <a:prstGeom prst="rect">
            <a:avLst/>
          </a:prstGeom>
        </p:spPr>
      </p:pic>
    </p:spTree>
    <p:extLst>
      <p:ext uri="{BB962C8B-B14F-4D97-AF65-F5344CB8AC3E}">
        <p14:creationId xmlns:p14="http://schemas.microsoft.com/office/powerpoint/2010/main" val="4274216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DDBB-46AD-484B-8132-033969BC61D5}"/>
              </a:ext>
            </a:extLst>
          </p:cNvPr>
          <p:cNvSpPr>
            <a:spLocks noGrp="1"/>
          </p:cNvSpPr>
          <p:nvPr>
            <p:ph type="title"/>
          </p:nvPr>
        </p:nvSpPr>
        <p:spPr/>
        <p:txBody>
          <a:bodyPr/>
          <a:lstStyle/>
          <a:p>
            <a:r>
              <a:rPr lang="en-GB" dirty="0"/>
              <a:t>Creating </a:t>
            </a:r>
            <a:r>
              <a:rPr lang="en-GB" i="1" dirty="0"/>
              <a:t>real</a:t>
            </a:r>
            <a:r>
              <a:rPr lang="en-GB" dirty="0"/>
              <a:t> change</a:t>
            </a:r>
          </a:p>
        </p:txBody>
      </p:sp>
      <p:sp>
        <p:nvSpPr>
          <p:cNvPr id="3" name="Content Placeholder 2">
            <a:extLst>
              <a:ext uri="{FF2B5EF4-FFF2-40B4-BE49-F238E27FC236}">
                <a16:creationId xmlns:a16="http://schemas.microsoft.com/office/drawing/2014/main" id="{770A23F0-00D5-7A4F-9BA6-A3FB13A701B1}"/>
              </a:ext>
            </a:extLst>
          </p:cNvPr>
          <p:cNvSpPr>
            <a:spLocks noGrp="1"/>
          </p:cNvSpPr>
          <p:nvPr>
            <p:ph idx="1"/>
          </p:nvPr>
        </p:nvSpPr>
        <p:spPr/>
        <p:txBody>
          <a:bodyPr/>
          <a:lstStyle/>
          <a:p>
            <a:r>
              <a:rPr lang="en-GB" dirty="0"/>
              <a:t>Individuals attending a short training session are unlikely to change behaviour.</a:t>
            </a:r>
          </a:p>
          <a:p>
            <a:r>
              <a:rPr lang="en-GB" dirty="0"/>
              <a:t>But, groups planning together and instigating policy and practice change can make a difference.</a:t>
            </a:r>
          </a:p>
        </p:txBody>
      </p:sp>
    </p:spTree>
    <p:extLst>
      <p:ext uri="{BB962C8B-B14F-4D97-AF65-F5344CB8AC3E}">
        <p14:creationId xmlns:p14="http://schemas.microsoft.com/office/powerpoint/2010/main" val="429163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15285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6795-40F0-704A-A76B-55E860FACE86}"/>
              </a:ext>
            </a:extLst>
          </p:cNvPr>
          <p:cNvSpPr>
            <a:spLocks noGrp="1"/>
          </p:cNvSpPr>
          <p:nvPr>
            <p:ph type="title"/>
          </p:nvPr>
        </p:nvSpPr>
        <p:spPr>
          <a:xfrm>
            <a:off x="585869" y="2585880"/>
            <a:ext cx="8635879" cy="1325563"/>
          </a:xfrm>
        </p:spPr>
        <p:txBody>
          <a:bodyPr/>
          <a:lstStyle/>
          <a:p>
            <a:r>
              <a:rPr lang="en-GB" dirty="0"/>
              <a:t>Looking to the future . . .</a:t>
            </a:r>
          </a:p>
        </p:txBody>
      </p:sp>
    </p:spTree>
    <p:extLst>
      <p:ext uri="{BB962C8B-B14F-4D97-AF65-F5344CB8AC3E}">
        <p14:creationId xmlns:p14="http://schemas.microsoft.com/office/powerpoint/2010/main" val="2278623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pPr marL="0" indent="0">
              <a:buNone/>
            </a:pPr>
            <a:r>
              <a:rPr lang="en-GB" dirty="0">
                <a:hlinkClick r:id="rId2"/>
              </a:rPr>
              <a:t>carol.davenport@northumbria.ac.uk</a:t>
            </a:r>
            <a:endParaRPr lang="en-GB" dirty="0"/>
          </a:p>
          <a:p>
            <a:pPr marL="0" indent="0">
              <a:buNone/>
            </a:pPr>
            <a:endParaRPr lang="en-GB" dirty="0"/>
          </a:p>
          <a:p>
            <a:pPr marL="0" indent="0">
              <a:buNone/>
            </a:pPr>
            <a:r>
              <a:rPr lang="en-GB"/>
              <a:t>Website: NUSTEM.uk </a:t>
            </a:r>
            <a:endParaRPr lang="en-GB" dirty="0"/>
          </a:p>
        </p:txBody>
      </p:sp>
    </p:spTree>
    <p:extLst>
      <p:ext uri="{BB962C8B-B14F-4D97-AF65-F5344CB8AC3E}">
        <p14:creationId xmlns:p14="http://schemas.microsoft.com/office/powerpoint/2010/main" val="1374570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47500" lnSpcReduction="20000"/>
          </a:bodyPr>
          <a:lstStyle/>
          <a:p>
            <a:pPr marL="0" indent="0" defTabSz="914400">
              <a:lnSpc>
                <a:spcPct val="100000"/>
              </a:lnSpc>
              <a:spcBef>
                <a:spcPts val="0"/>
              </a:spcBef>
              <a:spcAft>
                <a:spcPts val="1200"/>
              </a:spcAft>
              <a:buNone/>
            </a:pPr>
            <a:r>
              <a:rPr lang="en-US" dirty="0" err="1"/>
              <a:t>Banaji</a:t>
            </a:r>
            <a:r>
              <a:rPr lang="en-US" dirty="0"/>
              <a:t>, M.R. and Greenwald, A.G., 2016. </a:t>
            </a:r>
            <a:r>
              <a:rPr lang="en-US" i="1" dirty="0" err="1"/>
              <a:t>Blindspot</a:t>
            </a:r>
            <a:r>
              <a:rPr lang="en-US" i="1" dirty="0"/>
              <a:t>: Hidden biases of good people</a:t>
            </a:r>
            <a:r>
              <a:rPr lang="en-US" dirty="0"/>
              <a:t>. Bantam.</a:t>
            </a:r>
          </a:p>
          <a:p>
            <a:pPr marL="0" indent="0" defTabSz="914400">
              <a:lnSpc>
                <a:spcPct val="100000"/>
              </a:lnSpc>
              <a:spcBef>
                <a:spcPts val="0"/>
              </a:spcBef>
              <a:spcAft>
                <a:spcPts val="1200"/>
              </a:spcAft>
              <a:buNone/>
            </a:pPr>
            <a:r>
              <a:rPr lang="en-US" dirty="0" err="1"/>
              <a:t>Bohnet</a:t>
            </a:r>
            <a:r>
              <a:rPr lang="en-US" dirty="0"/>
              <a:t>, I., 2016. </a:t>
            </a:r>
            <a:r>
              <a:rPr lang="en-US" i="1" dirty="0"/>
              <a:t>What works: Gender equality by design</a:t>
            </a:r>
            <a:r>
              <a:rPr lang="en-US" dirty="0"/>
              <a:t>. Harvard University Press.</a:t>
            </a:r>
          </a:p>
          <a:p>
            <a:pPr marL="0" indent="0" defTabSz="914400">
              <a:lnSpc>
                <a:spcPct val="100000"/>
              </a:lnSpc>
              <a:spcBef>
                <a:spcPts val="0"/>
              </a:spcBef>
              <a:spcAft>
                <a:spcPts val="1200"/>
              </a:spcAft>
              <a:buNone/>
            </a:pPr>
            <a:r>
              <a:rPr lang="en-US" dirty="0"/>
              <a:t>Equality Challenge Unit, 2017. </a:t>
            </a:r>
            <a:r>
              <a:rPr lang="en-GB" i="1" dirty="0"/>
              <a:t>Equality in Higher Education: Staff statistical report 2017, London</a:t>
            </a:r>
          </a:p>
          <a:p>
            <a:pPr marL="0" indent="0" defTabSz="914400">
              <a:lnSpc>
                <a:spcPct val="100000"/>
              </a:lnSpc>
              <a:spcBef>
                <a:spcPts val="0"/>
              </a:spcBef>
              <a:spcAft>
                <a:spcPts val="1200"/>
              </a:spcAft>
              <a:buNone/>
            </a:pPr>
            <a:r>
              <a:rPr lang="en-GB" i="1" dirty="0" err="1"/>
              <a:t>Eliasson</a:t>
            </a:r>
            <a:r>
              <a:rPr lang="en-GB" i="1" dirty="0"/>
              <a:t>, N., Sorensen, H., </a:t>
            </a:r>
            <a:r>
              <a:rPr lang="en-GB" i="1" dirty="0" err="1"/>
              <a:t>Karlson</a:t>
            </a:r>
            <a:r>
              <a:rPr lang="en-GB" i="1" dirty="0"/>
              <a:t>, K.G., 2016. Teacher-student interaction in contemporary science classrooms: is participation still a question of gender? </a:t>
            </a:r>
            <a:r>
              <a:rPr lang="en-GB" dirty="0"/>
              <a:t>International Journal of Science Education, 38:10, 1655-1672</a:t>
            </a:r>
          </a:p>
          <a:p>
            <a:pPr marL="0" indent="0" defTabSz="914400">
              <a:lnSpc>
                <a:spcPct val="100000"/>
              </a:lnSpc>
              <a:spcBef>
                <a:spcPts val="0"/>
              </a:spcBef>
              <a:spcAft>
                <a:spcPts val="1200"/>
              </a:spcAft>
              <a:buNone/>
            </a:pPr>
            <a:r>
              <a:rPr lang="en-US" dirty="0"/>
              <a:t>Fine, C., 2010. </a:t>
            </a:r>
            <a:r>
              <a:rPr lang="en-US" i="1" dirty="0"/>
              <a:t>Delusions of gender: How our minds, society, and </a:t>
            </a:r>
            <a:r>
              <a:rPr lang="en-US" i="1" dirty="0" err="1"/>
              <a:t>neurosexism</a:t>
            </a:r>
            <a:r>
              <a:rPr lang="en-US" i="1" dirty="0"/>
              <a:t> create difference</a:t>
            </a:r>
            <a:r>
              <a:rPr lang="en-US" dirty="0"/>
              <a:t>. WW Norton &amp; Company.</a:t>
            </a:r>
          </a:p>
          <a:p>
            <a:pPr marL="0" lvl="0" indent="0" defTabSz="914400">
              <a:lnSpc>
                <a:spcPct val="100000"/>
              </a:lnSpc>
              <a:spcBef>
                <a:spcPts val="0"/>
              </a:spcBef>
              <a:spcAft>
                <a:spcPts val="1200"/>
              </a:spcAft>
              <a:buNone/>
            </a:pPr>
            <a:r>
              <a:rPr lang="en-US" dirty="0"/>
              <a:t>Fine, C., 2006. A Mind of its Own. </a:t>
            </a:r>
            <a:r>
              <a:rPr lang="en-US" i="1" dirty="0"/>
              <a:t>How our brain distorts and deceives. </a:t>
            </a:r>
            <a:r>
              <a:rPr lang="en-US" dirty="0" err="1"/>
              <a:t>Thriplow</a:t>
            </a:r>
            <a:r>
              <a:rPr lang="en-US" dirty="0"/>
              <a:t>, England: Icon Books.</a:t>
            </a:r>
          </a:p>
          <a:p>
            <a:pPr marL="0" lvl="0" indent="0" defTabSz="914400">
              <a:lnSpc>
                <a:spcPct val="100000"/>
              </a:lnSpc>
              <a:spcBef>
                <a:spcPts val="0"/>
              </a:spcBef>
              <a:spcAft>
                <a:spcPts val="1200"/>
              </a:spcAft>
              <a:buNone/>
            </a:pPr>
            <a:r>
              <a:rPr lang="en-US" dirty="0"/>
              <a:t>Joel, D. et al., </a:t>
            </a:r>
            <a:r>
              <a:rPr lang="en-US" i="1" dirty="0"/>
              <a:t>Sex beyond the genitalia: The human brain mosaic</a:t>
            </a:r>
            <a:r>
              <a:rPr lang="en-US" dirty="0"/>
              <a:t>, 2015, Proceedings of the National Academy of Sciences, 112(50), pp 15468-15473</a:t>
            </a:r>
          </a:p>
          <a:p>
            <a:pPr marL="0" indent="0" defTabSz="914400">
              <a:lnSpc>
                <a:spcPct val="100000"/>
              </a:lnSpc>
              <a:spcBef>
                <a:spcPts val="0"/>
              </a:spcBef>
              <a:spcAft>
                <a:spcPts val="1200"/>
              </a:spcAft>
              <a:buNone/>
            </a:pPr>
            <a:r>
              <a:rPr lang="en-US" dirty="0" err="1"/>
              <a:t>Kahneman</a:t>
            </a:r>
            <a:r>
              <a:rPr lang="en-US" dirty="0"/>
              <a:t>, D., 2011. </a:t>
            </a:r>
            <a:r>
              <a:rPr lang="en-US" i="1" dirty="0"/>
              <a:t>Thinking, fast and slow</a:t>
            </a:r>
            <a:r>
              <a:rPr lang="en-US" dirty="0"/>
              <a:t>. Macmillan.</a:t>
            </a:r>
          </a:p>
          <a:p>
            <a:pPr marL="0" lvl="0" indent="0" defTabSz="914400">
              <a:lnSpc>
                <a:spcPct val="100000"/>
              </a:lnSpc>
              <a:spcBef>
                <a:spcPts val="0"/>
              </a:spcBef>
              <a:spcAft>
                <a:spcPts val="1200"/>
              </a:spcAft>
              <a:buNone/>
            </a:pPr>
            <a:r>
              <a:rPr lang="en-US" dirty="0"/>
              <a:t>Moss-</a:t>
            </a:r>
            <a:r>
              <a:rPr lang="en-US" dirty="0" err="1"/>
              <a:t>Racusin</a:t>
            </a:r>
            <a:r>
              <a:rPr lang="en-US" dirty="0"/>
              <a:t>, C.A., Dovidio, J.F., </a:t>
            </a:r>
            <a:r>
              <a:rPr lang="en-US" dirty="0" err="1"/>
              <a:t>Brescoll</a:t>
            </a:r>
            <a:r>
              <a:rPr lang="en-US" dirty="0"/>
              <a:t>, V.L., Graham, M.J. and </a:t>
            </a:r>
            <a:r>
              <a:rPr lang="en-US" dirty="0" err="1"/>
              <a:t>Handelsman</a:t>
            </a:r>
            <a:r>
              <a:rPr lang="en-US" dirty="0"/>
              <a:t>, J., 2012. </a:t>
            </a:r>
            <a:r>
              <a:rPr lang="en-US" i="1" dirty="0"/>
              <a:t>Science faculty’s subtle gender biases favor male students</a:t>
            </a:r>
            <a:r>
              <a:rPr lang="en-US" dirty="0"/>
              <a:t>. Proceedings of the National Academy of Sciences, </a:t>
            </a:r>
            <a:r>
              <a:rPr lang="en-US" i="1" dirty="0"/>
              <a:t>109</a:t>
            </a:r>
            <a:r>
              <a:rPr lang="en-US" dirty="0"/>
              <a:t>(41), pp.16474-16479.</a:t>
            </a:r>
          </a:p>
          <a:p>
            <a:pPr marL="0" lvl="0" indent="0" defTabSz="914400">
              <a:lnSpc>
                <a:spcPct val="100000"/>
              </a:lnSpc>
              <a:spcBef>
                <a:spcPts val="0"/>
              </a:spcBef>
              <a:spcAft>
                <a:spcPts val="1200"/>
              </a:spcAft>
              <a:buNone/>
            </a:pPr>
            <a:endParaRPr lang="en-US" dirty="0"/>
          </a:p>
          <a:p>
            <a:pPr marL="0" lvl="0" indent="0" defTabSz="914400">
              <a:lnSpc>
                <a:spcPct val="100000"/>
              </a:lnSpc>
              <a:spcBef>
                <a:spcPts val="0"/>
              </a:spcBef>
              <a:spcAft>
                <a:spcPts val="1200"/>
              </a:spcAft>
              <a:buNone/>
            </a:pPr>
            <a:endParaRPr lang="en-US" dirty="0"/>
          </a:p>
        </p:txBody>
      </p:sp>
    </p:spTree>
    <p:extLst>
      <p:ext uri="{BB962C8B-B14F-4D97-AF65-F5344CB8AC3E}">
        <p14:creationId xmlns:p14="http://schemas.microsoft.com/office/powerpoint/2010/main" val="21733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4948" y="0"/>
            <a:ext cx="8822105" cy="6858000"/>
          </a:xfrm>
          <a:prstGeom prst="rect">
            <a:avLst/>
          </a:prstGeom>
        </p:spPr>
      </p:pic>
      <p:sp>
        <p:nvSpPr>
          <p:cNvPr id="2" name="Rectangle 1"/>
          <p:cNvSpPr/>
          <p:nvPr/>
        </p:nvSpPr>
        <p:spPr>
          <a:xfrm>
            <a:off x="9213299" y="6280919"/>
            <a:ext cx="2978701" cy="577081"/>
          </a:xfrm>
          <a:prstGeom prst="rect">
            <a:avLst/>
          </a:prstGeom>
        </p:spPr>
        <p:txBody>
          <a:bodyPr wrap="none">
            <a:spAutoFit/>
          </a:bodyPr>
          <a:lstStyle/>
          <a:p>
            <a:r>
              <a:rPr lang="en-GB" sz="1050" dirty="0">
                <a:hlinkClick r:id="rId4"/>
              </a:rPr>
              <a:t>https://www.youtube.com/watch?v=0i8ZKTyIaQc</a:t>
            </a:r>
            <a:r>
              <a:rPr lang="en-GB" sz="1050" dirty="0"/>
              <a:t> </a:t>
            </a:r>
          </a:p>
          <a:p>
            <a:r>
              <a:rPr lang="en-GB" sz="1050" dirty="0">
                <a:hlinkClick r:id="rId5"/>
              </a:rPr>
              <a:t>https://www.youtube.com/watch?v=z9Sen1HTu5o</a:t>
            </a:r>
            <a:endParaRPr lang="en-GB" sz="1050" dirty="0"/>
          </a:p>
          <a:p>
            <a:endParaRPr lang="en-GB" sz="1050" dirty="0"/>
          </a:p>
        </p:txBody>
      </p:sp>
    </p:spTree>
    <p:extLst>
      <p:ext uri="{BB962C8B-B14F-4D97-AF65-F5344CB8AC3E}">
        <p14:creationId xmlns:p14="http://schemas.microsoft.com/office/powerpoint/2010/main" val="315415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518416"/>
            <a:ext cx="11360800" cy="763600"/>
          </a:xfrm>
        </p:spPr>
        <p:txBody>
          <a:bodyPr>
            <a:normAutofit fontScale="90000"/>
          </a:bodyPr>
          <a:lstStyle/>
          <a:p>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0479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238540"/>
            <a:ext cx="5009321" cy="6411307"/>
          </a:xfrm>
          <a:prstGeom prst="rect">
            <a:avLst/>
          </a:prstGeom>
          <a:noFill/>
        </p:spPr>
        <p:txBody>
          <a:bodyPr wrap="square" rtlCol="0">
            <a:spAutoFit/>
          </a:bodyPr>
          <a:lstStyle/>
          <a:p>
            <a:r>
              <a:rPr lang="en-GB" sz="3733" dirty="0">
                <a:latin typeface="Myriad Pro" charset="0"/>
                <a:ea typeface="Myriad Pro" charset="0"/>
                <a:cs typeface="Myriad Pro" charset="0"/>
              </a:rPr>
              <a:t>Group A: </a:t>
            </a:r>
          </a:p>
          <a:p>
            <a:r>
              <a:rPr lang="en-GB" sz="3733" dirty="0">
                <a:latin typeface="Myriad Pro" charset="0"/>
                <a:ea typeface="Myriad Pro" charset="0"/>
                <a:cs typeface="Myriad Pro" charset="0"/>
              </a:rPr>
              <a:t>Please read this silently</a:t>
            </a:r>
          </a:p>
          <a:p>
            <a:endParaRPr lang="en-GB" sz="3733" dirty="0">
              <a:latin typeface="Myriad Pro" charset="0"/>
              <a:ea typeface="Myriad Pro" charset="0"/>
              <a:cs typeface="Myriad Pro" charset="0"/>
            </a:endParaRPr>
          </a:p>
          <a:p>
            <a:r>
              <a:rPr lang="en-GB" sz="3733" dirty="0">
                <a:latin typeface="Myriad Pro" charset="0"/>
                <a:ea typeface="Myriad Pro" charset="0"/>
                <a:cs typeface="Myriad Pro" charset="0"/>
              </a:rPr>
              <a:t>Question 1:</a:t>
            </a:r>
          </a:p>
          <a:p>
            <a:r>
              <a:rPr lang="en-GB" sz="3733" dirty="0">
                <a:latin typeface="Myriad Pro" charset="0"/>
                <a:ea typeface="Myriad Pro" charset="0"/>
                <a:cs typeface="Myriad Pro" charset="0"/>
              </a:rPr>
              <a:t>Does this hotel room cost more than £5500 per night?</a:t>
            </a:r>
          </a:p>
          <a:p>
            <a:endParaRPr lang="en-GB" sz="3733" dirty="0">
              <a:latin typeface="Myriad Pro" charset="0"/>
              <a:ea typeface="Myriad Pro" charset="0"/>
              <a:cs typeface="Myriad Pro" charset="0"/>
            </a:endParaRPr>
          </a:p>
          <a:p>
            <a:r>
              <a:rPr lang="en-GB" sz="3733" dirty="0">
                <a:latin typeface="Myriad Pro" charset="0"/>
                <a:ea typeface="Myriad Pro" charset="0"/>
                <a:cs typeface="Myriad Pro" charset="0"/>
              </a:rPr>
              <a:t>Write your answer on a post-it note.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4122" y="1145850"/>
            <a:ext cx="6480313" cy="3540757"/>
          </a:xfrm>
          <a:prstGeom prst="rect">
            <a:avLst/>
          </a:prstGeom>
        </p:spPr>
      </p:pic>
      <p:sp>
        <p:nvSpPr>
          <p:cNvPr id="3" name="TextBox 2"/>
          <p:cNvSpPr txBox="1"/>
          <p:nvPr/>
        </p:nvSpPr>
        <p:spPr>
          <a:xfrm>
            <a:off x="5327376" y="4856459"/>
            <a:ext cx="6427305" cy="830997"/>
          </a:xfrm>
          <a:prstGeom prst="rect">
            <a:avLst/>
          </a:prstGeom>
          <a:noFill/>
        </p:spPr>
        <p:txBody>
          <a:bodyPr wrap="square" rtlCol="0">
            <a:spAutoFit/>
          </a:bodyPr>
          <a:lstStyle/>
          <a:p>
            <a:r>
              <a:rPr lang="en-GB" sz="2400" dirty="0">
                <a:latin typeface="Myriad Pro" charset="0"/>
                <a:ea typeface="Myriad Pro" charset="0"/>
                <a:cs typeface="Myriad Pro" charset="0"/>
              </a:rPr>
              <a:t>Double bedroom suite, city centre location, panoramic views, Manhattan, New York. </a:t>
            </a:r>
          </a:p>
        </p:txBody>
      </p:sp>
    </p:spTree>
    <p:extLst>
      <p:ext uri="{BB962C8B-B14F-4D97-AF65-F5344CB8AC3E}">
        <p14:creationId xmlns:p14="http://schemas.microsoft.com/office/powerpoint/2010/main" val="19868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1" y="238540"/>
            <a:ext cx="5009321" cy="6411307"/>
          </a:xfrm>
          <a:prstGeom prst="rect">
            <a:avLst/>
          </a:prstGeom>
          <a:noFill/>
        </p:spPr>
        <p:txBody>
          <a:bodyPr wrap="square" rtlCol="0">
            <a:spAutoFit/>
          </a:bodyPr>
          <a:lstStyle/>
          <a:p>
            <a:r>
              <a:rPr lang="en-GB" sz="3733" dirty="0">
                <a:latin typeface="Myriad Pro" charset="0"/>
                <a:ea typeface="Myriad Pro" charset="0"/>
                <a:cs typeface="Myriad Pro" charset="0"/>
              </a:rPr>
              <a:t>Group A: </a:t>
            </a:r>
          </a:p>
          <a:p>
            <a:r>
              <a:rPr lang="en-GB" sz="3733" dirty="0">
                <a:latin typeface="Myriad Pro" charset="0"/>
                <a:ea typeface="Myriad Pro" charset="0"/>
                <a:cs typeface="Myriad Pro" charset="0"/>
              </a:rPr>
              <a:t>Please read this silently</a:t>
            </a:r>
          </a:p>
          <a:p>
            <a:endParaRPr lang="en-GB" sz="3733" dirty="0">
              <a:latin typeface="Myriad Pro" charset="0"/>
              <a:ea typeface="Myriad Pro" charset="0"/>
              <a:cs typeface="Myriad Pro" charset="0"/>
            </a:endParaRPr>
          </a:p>
          <a:p>
            <a:r>
              <a:rPr lang="en-GB" sz="3733" dirty="0">
                <a:latin typeface="Myriad Pro" charset="0"/>
                <a:ea typeface="Myriad Pro" charset="0"/>
                <a:cs typeface="Myriad Pro" charset="0"/>
              </a:rPr>
              <a:t>Question 2:</a:t>
            </a:r>
          </a:p>
          <a:p>
            <a:r>
              <a:rPr lang="en-GB" sz="3733" dirty="0">
                <a:latin typeface="Myriad Pro" charset="0"/>
                <a:ea typeface="Myriad Pro" charset="0"/>
                <a:cs typeface="Myriad Pro" charset="0"/>
              </a:rPr>
              <a:t>How much would you expect to pay for this hotel room?</a:t>
            </a:r>
          </a:p>
          <a:p>
            <a:endParaRPr lang="en-GB" sz="3733" dirty="0">
              <a:latin typeface="Myriad Pro" charset="0"/>
              <a:ea typeface="Myriad Pro" charset="0"/>
              <a:cs typeface="Myriad Pro" charset="0"/>
            </a:endParaRPr>
          </a:p>
          <a:p>
            <a:r>
              <a:rPr lang="en-GB" sz="3733" dirty="0">
                <a:latin typeface="Myriad Pro" charset="0"/>
                <a:ea typeface="Myriad Pro" charset="0"/>
                <a:cs typeface="Myriad Pro" charset="0"/>
              </a:rPr>
              <a:t>Write your answer on the post-it note.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4122" y="1145850"/>
            <a:ext cx="6480313" cy="3540757"/>
          </a:xfrm>
          <a:prstGeom prst="rect">
            <a:avLst/>
          </a:prstGeom>
        </p:spPr>
      </p:pic>
      <p:sp>
        <p:nvSpPr>
          <p:cNvPr id="5" name="TextBox 4"/>
          <p:cNvSpPr txBox="1"/>
          <p:nvPr/>
        </p:nvSpPr>
        <p:spPr>
          <a:xfrm>
            <a:off x="5327376" y="4856459"/>
            <a:ext cx="6427305" cy="830997"/>
          </a:xfrm>
          <a:prstGeom prst="rect">
            <a:avLst/>
          </a:prstGeom>
          <a:noFill/>
        </p:spPr>
        <p:txBody>
          <a:bodyPr wrap="square" rtlCol="0">
            <a:spAutoFit/>
          </a:bodyPr>
          <a:lstStyle/>
          <a:p>
            <a:r>
              <a:rPr lang="en-GB" sz="2400" dirty="0">
                <a:latin typeface="Myriad Pro" charset="0"/>
                <a:ea typeface="Myriad Pro" charset="0"/>
                <a:cs typeface="Myriad Pro" charset="0"/>
              </a:rPr>
              <a:t>Double bedroom suite, city centre location, panoramic views, Manhattan, New York. </a:t>
            </a:r>
          </a:p>
        </p:txBody>
      </p:sp>
    </p:spTree>
    <p:extLst>
      <p:ext uri="{BB962C8B-B14F-4D97-AF65-F5344CB8AC3E}">
        <p14:creationId xmlns:p14="http://schemas.microsoft.com/office/powerpoint/2010/main" val="67627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59977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y Careers Training" id="{C6CD2E8F-2E8F-364F-A7E1-621A4DFB44FE}" vid="{1F713C93-1900-B642-8B2B-2C430591BB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3e1569f-76f6-4150-9606-cc11c610840b" xsi:nil="true"/>
    <lcf76f155ced4ddcb4097134ff3c332f xmlns="e1c4cafa-e9eb-4cf0-a65b-ee111f48332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AEE7AD511D3647A7876665AD831A5D" ma:contentTypeVersion="18" ma:contentTypeDescription="Create a new document." ma:contentTypeScope="" ma:versionID="7b9e9343cb07fdae91796135854ba4f1">
  <xsd:schema xmlns:xsd="http://www.w3.org/2001/XMLSchema" xmlns:xs="http://www.w3.org/2001/XMLSchema" xmlns:p="http://schemas.microsoft.com/office/2006/metadata/properties" xmlns:ns2="e1c4cafa-e9eb-4cf0-a65b-ee111f48332e" xmlns:ns3="63e1569f-76f6-4150-9606-cc11c610840b" targetNamespace="http://schemas.microsoft.com/office/2006/metadata/properties" ma:root="true" ma:fieldsID="34b09cd852d8e8f771032dfc7dacae21" ns2:_="" ns3:_="">
    <xsd:import namespace="e1c4cafa-e9eb-4cf0-a65b-ee111f48332e"/>
    <xsd:import namespace="63e1569f-76f6-4150-9606-cc11c61084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4cafa-e9eb-4cf0-a65b-ee111f483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b059ca-7a6c-48b4-989a-ff4079574b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1569f-76f6-4150-9606-cc11c610840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5dd3012-ae83-4395-87e6-d26c86521d51}" ma:internalName="TaxCatchAll" ma:showField="CatchAllData" ma:web="63e1569f-76f6-4150-9606-cc11c61084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B3511-009D-44D4-A8D2-2E11AB479A1F}">
  <ds:schemaRefs>
    <ds:schemaRef ds:uri="http://schemas.microsoft.com/sharepoint/v3/contenttype/forms"/>
  </ds:schemaRefs>
</ds:datastoreItem>
</file>

<file path=customXml/itemProps2.xml><?xml version="1.0" encoding="utf-8"?>
<ds:datastoreItem xmlns:ds="http://schemas.openxmlformats.org/officeDocument/2006/customXml" ds:itemID="{9EDDBD6E-1667-4444-AD9B-27C3CE61600C}">
  <ds:schemaRef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63e1569f-76f6-4150-9606-cc11c610840b"/>
    <ds:schemaRef ds:uri="e1c4cafa-e9eb-4cf0-a65b-ee111f48332e"/>
    <ds:schemaRef ds:uri="http://purl.org/dc/dcmitype/"/>
  </ds:schemaRefs>
</ds:datastoreItem>
</file>

<file path=customXml/itemProps3.xml><?xml version="1.0" encoding="utf-8"?>
<ds:datastoreItem xmlns:ds="http://schemas.openxmlformats.org/officeDocument/2006/customXml" ds:itemID="{33479923-6A7E-4E5F-B3C6-8C276404F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4cafa-e9eb-4cf0-a65b-ee111f48332e"/>
    <ds:schemaRef ds:uri="63e1569f-76f6-4150-9606-cc11c61084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622</TotalTime>
  <Words>2568</Words>
  <Application>Microsoft Macintosh PowerPoint</Application>
  <PresentationFormat>Widescreen</PresentationFormat>
  <Paragraphs>399</Paragraphs>
  <Slides>42</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Maven Pro Regular</vt:lpstr>
      <vt:lpstr>Myriad Pro</vt:lpstr>
      <vt:lpstr>Myriad Pro Light</vt:lpstr>
      <vt:lpstr>Office Theme</vt:lpstr>
      <vt:lpstr>Unconscious Bias</vt:lpstr>
      <vt:lpstr>Today’s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Anchoring Bias</vt:lpstr>
      <vt:lpstr>Cognitive biases</vt:lpstr>
      <vt:lpstr>Why do biases arise?</vt:lpstr>
      <vt:lpstr>Our cognitive biases</vt:lpstr>
      <vt:lpstr>PowerPoint Presentation</vt:lpstr>
      <vt:lpstr>PowerPoint Presentation</vt:lpstr>
      <vt:lpstr>A father and his son are in an accident. Badly injured they are rushed to the hospital. In the operating room, the surgeon looks at the boy and says, “I can’t operate on this boy, he is my son.” Who is the surgeon?  When you think you know the answer to the question raise your hand </vt:lpstr>
      <vt:lpstr>PowerPoint Presentation</vt:lpstr>
      <vt:lpstr>PowerPoint Presentation</vt:lpstr>
      <vt:lpstr>Some common stereotypes</vt:lpstr>
      <vt:lpstr>Common, relevant stereotypes</vt:lpstr>
      <vt:lpstr>Why is unconscious bias a problem?</vt:lpstr>
      <vt:lpstr>PowerPoint Presentation</vt:lpstr>
      <vt:lpstr>PowerPoint Presentation</vt:lpstr>
      <vt:lpstr>Unconscious bias – effects in education</vt:lpstr>
      <vt:lpstr>In school?</vt:lpstr>
      <vt:lpstr>Still an issue?</vt:lpstr>
      <vt:lpstr>PowerPoint Presentation</vt:lpstr>
      <vt:lpstr>PowerPoint Presentation</vt:lpstr>
      <vt:lpstr>Where might Unconscious Bias affect your children?</vt:lpstr>
      <vt:lpstr>Discussion exercise</vt:lpstr>
      <vt:lpstr>PowerPoint Presentation</vt:lpstr>
      <vt:lpstr>Language</vt:lpstr>
      <vt:lpstr>Overcoming unconscious bias</vt:lpstr>
      <vt:lpstr>In 1970 only 5% of musicians performing in the top five orchestras in the US were women. Today, women compose more than 35% of the most acclaimed orchestras. This did not happen by chance. </vt:lpstr>
      <vt:lpstr>What can we do about it?</vt:lpstr>
      <vt:lpstr>Creating real change</vt:lpstr>
      <vt:lpstr>Looking to the future . . .</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father and his son are in an accident. Badly injured they are rushed to the hospital. In the operating room, the surgeon looks at the boy and says, “I can’t operate on this boy, he is my son.”</dc:title>
  <dc:creator>Microsoft Office User</dc:creator>
  <cp:lastModifiedBy>Joe Shimwell</cp:lastModifiedBy>
  <cp:revision>39</cp:revision>
  <cp:lastPrinted>2018-09-14T09:24:13Z</cp:lastPrinted>
  <dcterms:created xsi:type="dcterms:W3CDTF">2018-08-28T09:08:48Z</dcterms:created>
  <dcterms:modified xsi:type="dcterms:W3CDTF">2024-03-05T12:09:11Z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0x01010064AEE7AD511D3647A7876665AD831A5D</vt:lpwstr>
  </property>
</Properties>
</file>