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71C"/>
    <a:srgbClr val="DAE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110" autoAdjust="0"/>
    <p:restoredTop sz="75330"/>
  </p:normalViewPr>
  <p:slideViewPr>
    <p:cSldViewPr snapToGrid="0">
      <p:cViewPr varScale="1">
        <p:scale>
          <a:sx n="143" d="100"/>
          <a:sy n="143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AD0CC-D1D3-2A45-B01C-F3C725E7C6C6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F6B73-2B48-7640-9411-7E99D6D6B9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218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Whit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4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4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799"/>
            </a:lvl3pPr>
            <a:lvl4pPr marL="1371573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6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4" y="5765800"/>
            <a:ext cx="3060700" cy="584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31C0FB-8491-0448-AF3A-CF98707428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5399881"/>
            <a:ext cx="3002212" cy="131603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Whi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86358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863587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White Without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1107281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1107281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ck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4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4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799"/>
            </a:lvl3pPr>
            <a:lvl4pPr marL="1371573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6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30" y="0"/>
            <a:ext cx="291857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4" y="5767365"/>
            <a:ext cx="3060700" cy="58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8E3A4-BE5F-7D46-A91A-D24F566D82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5394944"/>
            <a:ext cx="3031874" cy="132904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86358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93547"/>
            <a:ext cx="863587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430" y="0"/>
            <a:ext cx="291857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Without Bor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1105896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93547"/>
            <a:ext cx="1105896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ffWhite 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024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24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91" indent="0" algn="ctr">
              <a:buNone/>
              <a:defRPr sz="2000"/>
            </a:lvl2pPr>
            <a:lvl3pPr marL="914383" indent="0" algn="ctr">
              <a:buNone/>
              <a:defRPr sz="1799"/>
            </a:lvl3pPr>
            <a:lvl4pPr marL="1371573" indent="0" algn="ctr">
              <a:buNone/>
              <a:defRPr sz="1600"/>
            </a:lvl4pPr>
            <a:lvl5pPr marL="1828765" indent="0" algn="ctr">
              <a:buNone/>
              <a:defRPr sz="1600"/>
            </a:lvl5pPr>
            <a:lvl6pPr marL="2285956" indent="0" algn="ctr">
              <a:buNone/>
              <a:defRPr sz="1600"/>
            </a:lvl6pPr>
            <a:lvl7pPr marL="2743147" indent="0" algn="ctr">
              <a:buNone/>
              <a:defRPr sz="1600"/>
            </a:lvl7pPr>
            <a:lvl8pPr marL="3200338" indent="0" algn="ctr">
              <a:buNone/>
              <a:defRPr sz="1600"/>
            </a:lvl8pPr>
            <a:lvl9pPr marL="365752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324" y="5765800"/>
            <a:ext cx="3060700" cy="58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8C801A-E949-5C4B-8148-AB1E62AAE6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88" y="5399881"/>
            <a:ext cx="3002212" cy="13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7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ffWhit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86358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863587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024" y="0"/>
            <a:ext cx="3004975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ffWhite Without Bor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145" y="363541"/>
            <a:ext cx="1107281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145" y="1868495"/>
            <a:ext cx="11072819" cy="435133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154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6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1" r:id="rId4"/>
    <p:sldLayoutId id="2147483652" r:id="rId5"/>
    <p:sldLayoutId id="2147483653" r:id="rId6"/>
    <p:sldLayoutId id="2147483649" r:id="rId7"/>
    <p:sldLayoutId id="2147483654" r:id="rId8"/>
    <p:sldLayoutId id="2147483650" r:id="rId9"/>
  </p:sldLayoutIdLst>
  <p:txStyles>
    <p:titleStyle>
      <a:lvl1pPr algn="l" defTabSz="914383" rtl="0" eaLnBrk="1" latinLnBrk="0" hangingPunct="1">
        <a:lnSpc>
          <a:spcPct val="15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96" indent="-228596" algn="l" defTabSz="914383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87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77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69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60" indent="-228596" algn="l" defTabSz="914383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552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2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3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5" indent="-228596" algn="l" defTabSz="91438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1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83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3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6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8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ustem.uk/stem-person-of-the-week/" TargetMode="External"/><Relationship Id="rId2" Type="http://schemas.openxmlformats.org/officeDocument/2006/relationships/hyperlink" Target="mailto:joe.Shimwell@unn.ac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5F30D-53B9-BA45-AC55-6B8B4274D0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STEM Person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9EBF6-FB65-5948-994D-AE62C0A52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1595" y="3709615"/>
            <a:ext cx="5066858" cy="1655762"/>
          </a:xfrm>
        </p:spPr>
        <p:txBody>
          <a:bodyPr/>
          <a:lstStyle/>
          <a:p>
            <a:r>
              <a:rPr lang="en-GB" dirty="0">
                <a:latin typeface="+mj-lt"/>
              </a:rPr>
              <a:t>Guidance and resources for</a:t>
            </a:r>
            <a:br>
              <a:rPr lang="en-GB" dirty="0">
                <a:latin typeface="+mj-lt"/>
              </a:rPr>
            </a:br>
            <a:r>
              <a:rPr lang="en-GB" dirty="0">
                <a:latin typeface="+mj-lt"/>
              </a:rPr>
              <a:t>classroom teachers</a:t>
            </a:r>
          </a:p>
        </p:txBody>
      </p:sp>
    </p:spTree>
    <p:extLst>
      <p:ext uri="{BB962C8B-B14F-4D97-AF65-F5344CB8AC3E}">
        <p14:creationId xmlns:p14="http://schemas.microsoft.com/office/powerpoint/2010/main" val="223477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9357D-3785-674C-839B-CCA01A29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E89D-C496-0F4A-8E16-640FD3EC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STEM Person of the Week is a 5-week, teacher-led intervention designed to reduce the common stereotypes surrounding science and scientists.</a:t>
            </a:r>
          </a:p>
          <a:p>
            <a:pPr marL="0" indent="0">
              <a:buNone/>
            </a:pPr>
            <a:r>
              <a:rPr lang="en-GB" dirty="0"/>
              <a:t>Each week every class will receive a poster postcards for the children introducing a new STEM worker.</a:t>
            </a:r>
          </a:p>
        </p:txBody>
      </p:sp>
    </p:spTree>
    <p:extLst>
      <p:ext uri="{BB962C8B-B14F-4D97-AF65-F5344CB8AC3E}">
        <p14:creationId xmlns:p14="http://schemas.microsoft.com/office/powerpoint/2010/main" val="180465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6E177-7C7B-D548-AB6D-463292512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1B9C6-868A-4A48-BC50-94FC97F0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 A3 poster to display on the classroom.</a:t>
            </a:r>
          </a:p>
          <a:p>
            <a:r>
              <a:rPr lang="en-GB" dirty="0"/>
              <a:t>A postcard for each of the children in your class.</a:t>
            </a:r>
          </a:p>
          <a:p>
            <a:r>
              <a:rPr lang="en-GB" dirty="0"/>
              <a:t>A PowerPoint presentation slide to introduce the STEM person to your class at the start of the week.</a:t>
            </a:r>
          </a:p>
        </p:txBody>
      </p:sp>
    </p:spTree>
    <p:extLst>
      <p:ext uri="{BB962C8B-B14F-4D97-AF65-F5344CB8AC3E}">
        <p14:creationId xmlns:p14="http://schemas.microsoft.com/office/powerpoint/2010/main" val="420459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F2D0C-9438-7C49-BD3F-F78ABFCC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materials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0B7564-022A-174B-9BCF-864EA944F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108" y="1689104"/>
            <a:ext cx="2776022" cy="392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E3BB12-7482-D045-8A4C-DA5A7EB66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758" y="1689104"/>
            <a:ext cx="2771356" cy="3926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28E9A4-74B9-B448-A9B1-6FC3BFD9F33E}"/>
              </a:ext>
            </a:extLst>
          </p:cNvPr>
          <p:cNvSpPr txBox="1"/>
          <p:nvPr/>
        </p:nvSpPr>
        <p:spPr>
          <a:xfrm>
            <a:off x="551145" y="3652148"/>
            <a:ext cx="8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poster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CD00E8-96D7-D544-8C62-0C6C72C58798}"/>
              </a:ext>
            </a:extLst>
          </p:cNvPr>
          <p:cNvSpPr txBox="1"/>
          <p:nvPr/>
        </p:nvSpPr>
        <p:spPr>
          <a:xfrm>
            <a:off x="4211156" y="6000901"/>
            <a:ext cx="207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Front and back of the postcard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2C686463-2D12-E141-B763-9E64C99C576D}"/>
              </a:ext>
            </a:extLst>
          </p:cNvPr>
          <p:cNvCxnSpPr>
            <a:cxnSpLocks/>
            <a:stCxn id="6" idx="0"/>
          </p:cNvCxnSpPr>
          <p:nvPr/>
        </p:nvCxnSpPr>
        <p:spPr>
          <a:xfrm rot="5400000" flipH="1" flipV="1">
            <a:off x="1180041" y="3082100"/>
            <a:ext cx="355862" cy="784234"/>
          </a:xfrm>
          <a:prstGeom prst="curvedConnector2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B643170C-BC19-B841-80C5-8E80A1779293}"/>
              </a:ext>
            </a:extLst>
          </p:cNvPr>
          <p:cNvCxnSpPr>
            <a:cxnSpLocks/>
          </p:cNvCxnSpPr>
          <p:nvPr/>
        </p:nvCxnSpPr>
        <p:spPr>
          <a:xfrm rot="10800000">
            <a:off x="3747250" y="5764308"/>
            <a:ext cx="618563" cy="403410"/>
          </a:xfrm>
          <a:prstGeom prst="curved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3F889E72-F8FD-6949-A0E9-F4DABE9E6579}"/>
              </a:ext>
            </a:extLst>
          </p:cNvPr>
          <p:cNvCxnSpPr/>
          <p:nvPr/>
        </p:nvCxnSpPr>
        <p:spPr>
          <a:xfrm flipV="1">
            <a:off x="5647765" y="5522259"/>
            <a:ext cx="519953" cy="478642"/>
          </a:xfrm>
          <a:prstGeom prst="curved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278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6DD3-8A67-4649-9F35-5D66C7EB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Attribute focus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EBF65-CFF9-484A-92CD-D4C1CB68CE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7" y="1689104"/>
            <a:ext cx="3311491" cy="4683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EABC0D-B047-6842-BD3B-323624F54863}"/>
              </a:ext>
            </a:extLst>
          </p:cNvPr>
          <p:cNvSpPr txBox="1"/>
          <p:nvPr/>
        </p:nvSpPr>
        <p:spPr>
          <a:xfrm>
            <a:off x="4356847" y="2184141"/>
            <a:ext cx="46706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resource is designed to promote a counter-stereotypical view of the STEM profession through a series of 15 attributes.</a:t>
            </a:r>
          </a:p>
          <a:p>
            <a:endParaRPr lang="en-GB" dirty="0"/>
          </a:p>
          <a:p>
            <a:r>
              <a:rPr lang="en-GB" dirty="0"/>
              <a:t>Each week, there are 3 new attributes for the children to focus on. </a:t>
            </a:r>
          </a:p>
          <a:p>
            <a:endParaRPr lang="en-GB" dirty="0"/>
          </a:p>
          <a:p>
            <a:r>
              <a:rPr lang="en-GB" dirty="0"/>
              <a:t>In science lessons, and across other subjects, praise should be focused on children who display these attributes.</a:t>
            </a:r>
          </a:p>
          <a:p>
            <a:endParaRPr lang="en-GB" dirty="0"/>
          </a:p>
          <a:p>
            <a:r>
              <a:rPr lang="en-GB" dirty="0"/>
              <a:t>We want to show children that </a:t>
            </a:r>
            <a:r>
              <a:rPr lang="en-GB" b="1" dirty="0"/>
              <a:t>they already have the skills that you need to be a scientist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7599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C19A6-289A-D440-92CE-D53575406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15 Attributes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66871B-9672-1C40-964F-77F19737D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357" y="1809003"/>
            <a:ext cx="6171454" cy="45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75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7F615-2B8A-5C41-9A62-BD52567A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Breaking down stereotypes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64345-6027-6C49-B642-6ED4B640A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/>
              <a:t>The STEM Person of the Week role models and counter-stereotypical attributes provide a new understanding of the skills needed to be a scientist.</a:t>
            </a:r>
          </a:p>
          <a:p>
            <a:pPr marL="0" indent="0">
              <a:buNone/>
            </a:pPr>
            <a:r>
              <a:rPr lang="en-GB" dirty="0"/>
              <a:t>After the intervention, children use less stereotypes when describing scientists and more positive attributes.</a:t>
            </a:r>
          </a:p>
        </p:txBody>
      </p:sp>
    </p:spTree>
    <p:extLst>
      <p:ext uri="{BB962C8B-B14F-4D97-AF65-F5344CB8AC3E}">
        <p14:creationId xmlns:p14="http://schemas.microsoft.com/office/powerpoint/2010/main" val="91853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7F6A6-8471-F744-8680-68BEA06DC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STEM Person of the Week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6E88A-54F3-6D42-B737-D106F8962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W/b Monday 11 February – schools receive printed and electronic resources.</a:t>
            </a:r>
          </a:p>
          <a:p>
            <a:r>
              <a:rPr lang="en-GB" dirty="0"/>
              <a:t>Monday 25 February – intervention starts</a:t>
            </a:r>
          </a:p>
          <a:p>
            <a:r>
              <a:rPr lang="en-GB" dirty="0"/>
              <a:t>Friday 29 March – intervention ends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16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ACBCF-CA67-DC43-A3F7-06770634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2DCBD-880C-9B4B-9390-60764A320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144" y="2890472"/>
            <a:ext cx="8635879" cy="166359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Email: </a:t>
            </a:r>
            <a:r>
              <a:rPr lang="en-GB" dirty="0">
                <a:hlinkClick r:id="rId2"/>
              </a:rPr>
              <a:t>joe.Shimwell@unn.ac.uk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Visit: </a:t>
            </a:r>
            <a:r>
              <a:rPr lang="en-GB" dirty="0" err="1">
                <a:hlinkClick r:id="rId3"/>
              </a:rPr>
              <a:t>nustem.uk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spotw</a:t>
            </a:r>
            <a:r>
              <a:rPr lang="en-GB" dirty="0">
                <a:hlinkClick r:id="rId3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54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A0DF510-9244-1347-A6A6-2416BA2D8FF2}" vid="{C91FA328-8047-D54D-856B-9F7685972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278</Words>
  <Application>Microsoft Macintosh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STEM Person of the Week</vt:lpstr>
      <vt:lpstr>Overview</vt:lpstr>
      <vt:lpstr>The resources</vt:lpstr>
      <vt:lpstr>Example materials</vt:lpstr>
      <vt:lpstr>Attribute focus</vt:lpstr>
      <vt:lpstr>The 15 Attributes</vt:lpstr>
      <vt:lpstr>Breaking down stereotypes</vt:lpstr>
      <vt:lpstr>STEM Person of the Week Timeline</vt:lpstr>
      <vt:lpstr>Questions and more information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Person of the Week</dc:title>
  <dc:creator>Joe Shimwell</dc:creator>
  <cp:lastModifiedBy>Joe Shimwell</cp:lastModifiedBy>
  <cp:revision>7</cp:revision>
  <cp:lastPrinted>2018-03-14T09:27:04Z</cp:lastPrinted>
  <dcterms:created xsi:type="dcterms:W3CDTF">2019-02-01T09:08:02Z</dcterms:created>
  <dcterms:modified xsi:type="dcterms:W3CDTF">2019-02-01T09:43:13Z</dcterms:modified>
</cp:coreProperties>
</file>