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6" r:id="rId5"/>
    <p:sldId id="267" r:id="rId6"/>
    <p:sldId id="269" r:id="rId7"/>
    <p:sldId id="270" r:id="rId8"/>
    <p:sldId id="271" r:id="rId9"/>
    <p:sldId id="272" r:id="rId10"/>
    <p:sldId id="273" r:id="rId11"/>
    <p:sldId id="268" r:id="rId12"/>
    <p:sldId id="275" r:id="rId13"/>
    <p:sldId id="274" r:id="rId14"/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AE76"/>
    <a:srgbClr val="80BBB6"/>
    <a:srgbClr val="FEB834"/>
    <a:srgbClr val="F470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419F8B-9368-B1E0-991D-D865400F187C}" v="25" dt="2021-10-19T11:01:13.152"/>
    <p1510:client id="{5B2A89F4-A3DD-2C42-81CF-D4FB2C002092}" v="16" dt="2021-10-19T10:51:40.1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82" d="100"/>
          <a:sy n="82" d="100"/>
        </p:scale>
        <p:origin x="12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oe\Dropbox%20(Northumbria%20University)\PSEC%20Conference%202019\Data%20for%20PSE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>
                <a:latin typeface="+mj-lt"/>
              </a:rPr>
              <a:t>STEM Person of the Week: trends in stereotype vocabulary use</a:t>
            </a:r>
          </a:p>
        </c:rich>
      </c:tx>
      <c:layout>
        <c:manualLayout>
          <c:xMode val="edge"/>
          <c:yMode val="edge"/>
          <c:x val="0.11780934190307998"/>
          <c:y val="1.93256557260323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Sheet1!$B$21</c:f>
              <c:strCache>
                <c:ptCount val="1"/>
                <c:pt idx="0">
                  <c:v>Pre Int</c:v>
                </c:pt>
              </c:strCache>
            </c:strRef>
          </c:tx>
          <c:spPr>
            <a:solidFill>
              <a:srgbClr val="F47053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Sheet1!$A$22:$A$24</c:f>
              <c:strCache>
                <c:ptCount val="3"/>
                <c:pt idx="0">
                  <c:v>All stereotypes</c:v>
                </c:pt>
                <c:pt idx="1">
                  <c:v>General stereotypes</c:v>
                </c:pt>
                <c:pt idx="2">
                  <c:v>Intelligence</c:v>
                </c:pt>
              </c:strCache>
            </c:strRef>
          </c:cat>
          <c:val>
            <c:numRef>
              <c:f>Sheet1!$B$22:$B$24</c:f>
              <c:numCache>
                <c:formatCode>0%</c:formatCode>
                <c:ptCount val="3"/>
                <c:pt idx="0">
                  <c:v>0.47</c:v>
                </c:pt>
                <c:pt idx="1">
                  <c:v>0.18</c:v>
                </c:pt>
                <c:pt idx="2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D1-F84A-9304-1B85AD2C1865}"/>
            </c:ext>
          </c:extLst>
        </c:ser>
        <c:ser>
          <c:idx val="1"/>
          <c:order val="1"/>
          <c:tx>
            <c:strRef>
              <c:f>Sheet1!$C$21</c:f>
              <c:strCache>
                <c:ptCount val="1"/>
                <c:pt idx="0">
                  <c:v>Post (1 week)</c:v>
                </c:pt>
              </c:strCache>
            </c:strRef>
          </c:tx>
          <c:spPr>
            <a:solidFill>
              <a:srgbClr val="FEB834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Sheet1!$A$22:$A$24</c:f>
              <c:strCache>
                <c:ptCount val="3"/>
                <c:pt idx="0">
                  <c:v>All stereotypes</c:v>
                </c:pt>
                <c:pt idx="1">
                  <c:v>General stereotypes</c:v>
                </c:pt>
                <c:pt idx="2">
                  <c:v>Intelligence</c:v>
                </c:pt>
              </c:strCache>
            </c:strRef>
          </c:cat>
          <c:val>
            <c:numRef>
              <c:f>Sheet1!$C$22:$C$24</c:f>
              <c:numCache>
                <c:formatCode>0%</c:formatCode>
                <c:ptCount val="3"/>
                <c:pt idx="0">
                  <c:v>0.22999999999999998</c:v>
                </c:pt>
                <c:pt idx="1">
                  <c:v>0.08</c:v>
                </c:pt>
                <c:pt idx="2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D1-F84A-9304-1B85AD2C1865}"/>
            </c:ext>
          </c:extLst>
        </c:ser>
        <c:ser>
          <c:idx val="2"/>
          <c:order val="2"/>
          <c:tx>
            <c:strRef>
              <c:f>Sheet1!$D$21</c:f>
              <c:strCache>
                <c:ptCount val="1"/>
                <c:pt idx="0">
                  <c:v>Post (1 month)</c:v>
                </c:pt>
              </c:strCache>
            </c:strRef>
          </c:tx>
          <c:spPr>
            <a:solidFill>
              <a:srgbClr val="80BBB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Sheet1!$A$22:$A$24</c:f>
              <c:strCache>
                <c:ptCount val="3"/>
                <c:pt idx="0">
                  <c:v>All stereotypes</c:v>
                </c:pt>
                <c:pt idx="1">
                  <c:v>General stereotypes</c:v>
                </c:pt>
                <c:pt idx="2">
                  <c:v>Intelligence</c:v>
                </c:pt>
              </c:strCache>
            </c:strRef>
          </c:cat>
          <c:val>
            <c:numRef>
              <c:f>Sheet1!$D$22:$D$24</c:f>
              <c:numCache>
                <c:formatCode>0%</c:formatCode>
                <c:ptCount val="3"/>
                <c:pt idx="0">
                  <c:v>0.25</c:v>
                </c:pt>
                <c:pt idx="1">
                  <c:v>0.05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D1-F84A-9304-1B85AD2C1865}"/>
            </c:ext>
          </c:extLst>
        </c:ser>
        <c:ser>
          <c:idx val="3"/>
          <c:order val="3"/>
          <c:tx>
            <c:strRef>
              <c:f>Sheet1!$E$21</c:f>
              <c:strCache>
                <c:ptCount val="1"/>
                <c:pt idx="0">
                  <c:v>Post (1 year)</c:v>
                </c:pt>
              </c:strCache>
            </c:strRef>
          </c:tx>
          <c:spPr>
            <a:solidFill>
              <a:srgbClr val="5FAE7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Sheet1!$A$22:$A$24</c:f>
              <c:strCache>
                <c:ptCount val="3"/>
                <c:pt idx="0">
                  <c:v>All stereotypes</c:v>
                </c:pt>
                <c:pt idx="1">
                  <c:v>General stereotypes</c:v>
                </c:pt>
                <c:pt idx="2">
                  <c:v>Intelligence</c:v>
                </c:pt>
              </c:strCache>
            </c:strRef>
          </c:cat>
          <c:val>
            <c:numRef>
              <c:f>Sheet1!$E$22:$E$24</c:f>
              <c:numCache>
                <c:formatCode>0%</c:formatCode>
                <c:ptCount val="3"/>
                <c:pt idx="0">
                  <c:v>0.32</c:v>
                </c:pt>
                <c:pt idx="1">
                  <c:v>0.06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D1-F84A-9304-1B85AD2C18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66892944"/>
        <c:axId val="512010928"/>
      </c:barChart>
      <c:catAx>
        <c:axId val="46689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2010928"/>
        <c:crosses val="autoZero"/>
        <c:auto val="1"/>
        <c:lblAlgn val="ctr"/>
        <c:lblOffset val="100"/>
        <c:noMultiLvlLbl val="0"/>
      </c:catAx>
      <c:valAx>
        <c:axId val="5120109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466892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351930184568032"/>
          <c:y val="0.93857994334207118"/>
          <c:w val="0.6127868349085781"/>
          <c:h val="6.14200566579287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89F5-44D1-C541-9832-D11E2D080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7959F-5F7C-E04C-8B50-B43B41974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725C6-DA55-A44C-9D7C-46CBFCCBE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2A44-4FD8-FF4C-9A16-FE4D59B056A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97000-E16C-5F4C-9A73-7ACAE3443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D9154-48ED-F14F-8EA4-DC58B2DCB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C7BF-8D07-5C49-A639-0E781661D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192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0892-82F2-BF4E-ACFE-840E095A4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DE69CF-835E-C54F-B113-EFE589A41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8F13D-ED44-3D49-9BAB-B2FD1A444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2A44-4FD8-FF4C-9A16-FE4D59B056A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F6363-8992-8C48-A550-0B15CBC2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F2862-2784-5C4F-BB7F-6BA26851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C7BF-8D07-5C49-A639-0E781661D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5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C599A9-6415-D942-87FE-205295951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AD48FA-3DA4-6442-9CA1-E1FE7CC21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8D8DC-D028-3B4C-A300-C7C10BCD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2A44-4FD8-FF4C-9A16-FE4D59B056A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07BBC-BA19-834D-BE31-EA0C9C971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6930F-6DDD-8143-A0C7-AC4A56F7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C7BF-8D07-5C49-A639-0E781661D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42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A9B40-F71E-C244-882A-EEA7F4E1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58DD1-3F6D-7D4F-81D1-38AA41AEC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45B2A-25DC-2B40-81A6-67262ABE1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2A44-4FD8-FF4C-9A16-FE4D59B056A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C0942-A1A8-5F44-BEC5-85E64E51E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60F4B-5F15-904A-9B06-AB552D436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C7BF-8D07-5C49-A639-0E781661D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47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E70DB-60D2-934D-87DE-40E4E933A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BE132-CEE6-C943-A32F-10137BCA8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FB408-550D-4A49-8650-33DABB68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2A44-4FD8-FF4C-9A16-FE4D59B056A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0677C-26DC-2C4B-A454-C45A55F1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4709D-2E36-674E-A96B-CC797BE4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C7BF-8D07-5C49-A639-0E781661D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933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1CA84-20E0-2043-8C9A-04E42080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23203-AA12-B949-8832-391CD388C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EBB2C-5BC9-D44F-A942-CFFD43E73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37AC6-0253-FD4D-B34B-BA8749B8D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2A44-4FD8-FF4C-9A16-FE4D59B056A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6C3F0-7732-A041-8A4D-18A535354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09478-D4E5-CA49-8C90-1A1B6BC6E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C7BF-8D07-5C49-A639-0E781661D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87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A215-F457-8445-90A5-9DEC025BD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5D431-2291-F94E-BBA4-4C6181BB6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C0E8A-34AB-784E-8369-8CD488590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5DA8BB-809B-B040-AC5D-521E7C39E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669DA-1BF1-1A45-913B-C28E7B8BA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CE4866-03E2-3549-96B1-F19B1C676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2A44-4FD8-FF4C-9A16-FE4D59B056A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BED42-3031-104C-8541-C3A818512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7DA6F3-4D37-194D-9428-6FF69005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C7BF-8D07-5C49-A639-0E781661D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99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C4BA-B63C-F048-B5CF-42BBAD85D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8D3A1-64E7-3749-A5D4-3B64E1CE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2A44-4FD8-FF4C-9A16-FE4D59B056A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BE1C4-9B29-7345-BFBE-C2D3621FB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D653B9-04CA-D949-9AF0-477029C0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C7BF-8D07-5C49-A639-0E781661D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04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FA7F26-29E0-8E46-A267-B68CE928E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2A44-4FD8-FF4C-9A16-FE4D59B056A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00D1AA-DD3A-024C-A362-5F00A520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4B01A-B502-354A-9BA5-F03783B4E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C7BF-8D07-5C49-A639-0E781661D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171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8CEEF-C21B-164F-9173-1FFD5AE3D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C61B0-049C-474A-8925-7145D3D54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14A49-197E-2C40-A010-4DF0B7516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8E9F72-02D4-444E-8791-F77B8CE91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2A44-4FD8-FF4C-9A16-FE4D59B056A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D2095-945D-3747-903D-E5E24A8B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36C69-7D48-4147-BC81-69E987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C7BF-8D07-5C49-A639-0E781661D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16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865D2-7164-2F40-8EA3-DB6D9DC9C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75060-1CC0-7946-87BE-2B1E8E6FA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2E00C-D7E2-6249-9B8C-190BEC75F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E3E17-1BB8-E54F-BBA2-83C8F4725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2A44-4FD8-FF4C-9A16-FE4D59B056A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0F337-F4A6-DA49-90EA-10BD374F1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F52BC-9C41-BE4A-A28F-7E6DD8277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4C7BF-8D07-5C49-A639-0E781661D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14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209EB3-D862-A242-9AA5-5F7FCF8E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27F65-0CD0-0E45-AB8B-46509A827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6156C-7F0C-254B-95E1-092B66794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32A44-4FD8-FF4C-9A16-FE4D59B056A5}" type="datetimeFigureOut">
              <a:rPr lang="en-GB" smtClean="0"/>
              <a:t>19/10/2021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52578-73B1-1E4A-ACC5-03630C3066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E3AA0-53FE-2D43-A670-CF0766B67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4C7BF-8D07-5C49-A639-0E781661D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37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7233-4C77-DF4D-A032-D8212D636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5820" y="1996862"/>
            <a:ext cx="6412727" cy="2387600"/>
          </a:xfrm>
        </p:spPr>
        <p:txBody>
          <a:bodyPr/>
          <a:lstStyle/>
          <a:p>
            <a:r>
              <a:rPr lang="en-GB" dirty="0"/>
              <a:t>STEM Person of the Week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7E4776-23CD-7D49-9A83-E957771DC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75" y="5349875"/>
            <a:ext cx="11499450" cy="919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066DAB-9A89-5D49-95F7-A20A41748C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86" y="2075540"/>
            <a:ext cx="3161821" cy="223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46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84AEF-411E-944B-835A-F6A6828C1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SPOTW in your setting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150485-5F33-4648-86D6-82EF9A139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Take a few minutes to plan what you need to do to organise SPOTW in your school.</a:t>
            </a:r>
          </a:p>
          <a:p>
            <a:r>
              <a:rPr lang="en-GB"/>
              <a:t>We’ll make this full presentation available so that you could run a short staff training if needed.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661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coat&#10;&#10;Description automatically generated with medium confidence">
            <a:extLst>
              <a:ext uri="{FF2B5EF4-FFF2-40B4-BE49-F238E27FC236}">
                <a16:creationId xmlns:a16="http://schemas.microsoft.com/office/drawing/2014/main" id="{0F8D2283-EF6D-3C48-8931-6C8798BF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40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BFAA695-B4E3-B54A-9954-7D846A9B1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696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3DB66B4-2EE3-0F48-94B7-5DCC8E9CC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6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E62D8733-B3B0-4D4A-BA91-18368981C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48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0E0F80-0053-4E44-94B0-3D7D6D8BE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62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E333B04-2DD7-1441-B64C-B6651E702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29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96D1C8F-19C1-4B4A-8AD4-722E5B0C1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90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B4B56C5-78DB-794C-846B-B67A81C52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12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8CA5FA7-F9F7-6D42-AC10-2637942D3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05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A3D43-209B-E345-ACC3-5B8D4A66B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Children’s understanding of ‘scientists’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8098E-A29B-8147-B55C-91706A0C9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We asked 450 children from a school to ‘write down 6 words to describe a scientist’.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What do you think were some of the common words that were used?</a:t>
            </a:r>
          </a:p>
          <a:p>
            <a:pPr marL="0" indent="0">
              <a:buNone/>
            </a:pPr>
            <a:r>
              <a:rPr lang="en-GB"/>
              <a:t>(write one or two into the chat window)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C9571-C878-D043-AFB0-0F3A54A4F6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73" y="6311900"/>
            <a:ext cx="3261898" cy="26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38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667E3E7-BDCF-324D-B236-F9C103A77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08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A3D43-209B-E345-ACC3-5B8D4A66B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Children’s understanding of ‘scientists’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8098E-A29B-8147-B55C-91706A0C9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We asked 450 children from a school to ‘write down 6 words to describe a scientist’.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What do you think were some of the common words that were used?</a:t>
            </a:r>
          </a:p>
          <a:p>
            <a:pPr marL="0" indent="0">
              <a:buNone/>
            </a:pPr>
            <a:r>
              <a:rPr lang="en-GB"/>
              <a:t>(write one or two into the chat window)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6C50F-0629-6746-B782-A4A76959300F}"/>
              </a:ext>
            </a:extLst>
          </p:cNvPr>
          <p:cNvSpPr txBox="1"/>
          <p:nvPr/>
        </p:nvSpPr>
        <p:spPr>
          <a:xfrm>
            <a:off x="1369541" y="4510034"/>
            <a:ext cx="9984259" cy="1938992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mad</a:t>
            </a:r>
          </a:p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brainy</a:t>
            </a:r>
          </a:p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clever</a:t>
            </a:r>
          </a:p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test tubes</a:t>
            </a:r>
            <a:endParaRPr lang="en-US" sz="24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white coat</a:t>
            </a:r>
          </a:p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nerdy</a:t>
            </a:r>
            <a:endParaRPr lang="en-US" sz="24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special glasses</a:t>
            </a:r>
          </a:p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boy or girl</a:t>
            </a:r>
            <a:endParaRPr lang="en-US" sz="24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careful</a:t>
            </a:r>
          </a:p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talented</a:t>
            </a:r>
            <a:endParaRPr lang="en-US" sz="24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funny</a:t>
            </a:r>
          </a:p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awesome</a:t>
            </a:r>
          </a:p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hard-working</a:t>
            </a:r>
          </a:p>
          <a:p>
            <a:r>
              <a:rPr lang="en-US" sz="2400">
                <a:latin typeface="Calibri Light" panose="020F0302020204030204" pitchFamily="34" charset="0"/>
                <a:ea typeface="MS PGothic"/>
                <a:cs typeface="Calibri Light" panose="020F0302020204030204" pitchFamily="34" charset="0"/>
              </a:rPr>
              <a:t>observant</a:t>
            </a:r>
          </a:p>
          <a:p>
            <a:endParaRPr lang="en-US">
              <a:latin typeface="Calibri Light" panose="020F0302020204030204" pitchFamily="34" charset="0"/>
              <a:ea typeface="MS PGothic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17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C5BC9-C3D4-804D-BB20-367C8FB6C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Expected stereotypical 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147D2-7A61-FD47-8FB9-954755272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33657" cy="4351338"/>
          </a:xfrm>
        </p:spPr>
        <p:txBody>
          <a:bodyPr/>
          <a:lstStyle/>
          <a:p>
            <a:r>
              <a:rPr lang="en-US"/>
              <a:t>Nearly half of all the words chosen were categorized as ‘Stereotypes’ </a:t>
            </a:r>
          </a:p>
          <a:p>
            <a:r>
              <a:rPr lang="en-US"/>
              <a:t>Of the Stereotypes words, 60% described some form of intelligence (clever, brain box, genius, etc.)</a:t>
            </a:r>
          </a:p>
          <a:p>
            <a:r>
              <a:rPr lang="en-US"/>
              <a:t>Girls were statistically more likely to use positive sentiments to describe scientists (24% for girls, 15% for boys)</a:t>
            </a:r>
          </a:p>
          <a:p>
            <a:r>
              <a:rPr lang="en-US"/>
              <a:t>Very few gendered words were used (0.5%)</a:t>
            </a:r>
          </a:p>
        </p:txBody>
      </p:sp>
    </p:spTree>
    <p:extLst>
      <p:ext uri="{BB962C8B-B14F-4D97-AF65-F5344CB8AC3E}">
        <p14:creationId xmlns:p14="http://schemas.microsoft.com/office/powerpoint/2010/main" val="3995806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EE0DD-CBD8-CB4E-81C4-713B8E9C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686"/>
            <a:ext cx="8784771" cy="1325563"/>
          </a:xfrm>
        </p:spPr>
        <p:txBody>
          <a:bodyPr>
            <a:normAutofit fontScale="90000"/>
          </a:bodyPr>
          <a:lstStyle/>
          <a:p>
            <a:r>
              <a:rPr lang="en-US">
                <a:ea typeface="MS PGothic"/>
              </a:rPr>
              <a:t>What characteristics are useful to be successful in science (or STEM) careers?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C9E10-BF55-124B-99CC-0DFA1F243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4854"/>
            <a:ext cx="10515600" cy="3977460"/>
          </a:xfrm>
        </p:spPr>
        <p:txBody>
          <a:bodyPr numCol="3">
            <a:normAutofit lnSpcReduction="10000"/>
          </a:bodyPr>
          <a:lstStyle/>
          <a:p>
            <a:r>
              <a:rPr lang="en-US" sz="4000" dirty="0">
                <a:latin typeface="+mj-lt"/>
                <a:ea typeface="MS PGothic"/>
              </a:rPr>
              <a:t>Collaborative</a:t>
            </a: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  <a:ea typeface="MS PGothic"/>
              </a:rPr>
              <a:t>Committed</a:t>
            </a: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  <a:ea typeface="MS PGothic"/>
              </a:rPr>
              <a:t>Communicator</a:t>
            </a: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  <a:ea typeface="MS PGothic"/>
              </a:rPr>
              <a:t>Creative</a:t>
            </a:r>
          </a:p>
          <a:p>
            <a:r>
              <a:rPr lang="en-US" sz="4000" dirty="0">
                <a:latin typeface="+mj-lt"/>
                <a:ea typeface="MS PGothic"/>
              </a:rPr>
              <a:t>Curious</a:t>
            </a:r>
          </a:p>
          <a:p>
            <a:r>
              <a:rPr lang="en-US" sz="4000" dirty="0">
                <a:latin typeface="+mj-lt"/>
                <a:ea typeface="MS PGothic"/>
              </a:rPr>
              <a:t>Hardworking</a:t>
            </a:r>
          </a:p>
          <a:p>
            <a:r>
              <a:rPr lang="en-US" sz="4000" dirty="0">
                <a:latin typeface="+mj-lt"/>
                <a:ea typeface="MS PGothic"/>
              </a:rPr>
              <a:t>Imaginative</a:t>
            </a:r>
          </a:p>
          <a:p>
            <a:r>
              <a:rPr lang="en-US" sz="4000" dirty="0">
                <a:latin typeface="+mj-lt"/>
                <a:ea typeface="MS PGothic"/>
              </a:rPr>
              <a:t>Logical</a:t>
            </a:r>
          </a:p>
          <a:p>
            <a:r>
              <a:rPr lang="en-US" sz="4000" dirty="0">
                <a:latin typeface="+mj-lt"/>
                <a:ea typeface="MS PGothic"/>
              </a:rPr>
              <a:t>Observant</a:t>
            </a:r>
          </a:p>
          <a:p>
            <a:r>
              <a:rPr lang="en-US" sz="4000" dirty="0">
                <a:latin typeface="+mj-lt"/>
                <a:ea typeface="MS PGothic"/>
              </a:rPr>
              <a:t>Open-minded</a:t>
            </a:r>
            <a:endParaRPr lang="en-US" sz="4000" dirty="0">
              <a:latin typeface="+mj-lt"/>
            </a:endParaRPr>
          </a:p>
          <a:p>
            <a:r>
              <a:rPr lang="en-GB" sz="4000" dirty="0">
                <a:latin typeface="+mj-lt"/>
                <a:ea typeface="MS PGothic"/>
              </a:rPr>
              <a:t>Organised</a:t>
            </a:r>
          </a:p>
          <a:p>
            <a:r>
              <a:rPr lang="en-US" sz="4000" dirty="0">
                <a:latin typeface="+mj-lt"/>
                <a:ea typeface="MS PGothic"/>
              </a:rPr>
              <a:t>Passionate</a:t>
            </a:r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  <a:ea typeface="MS PGothic"/>
              </a:rPr>
              <a:t>Patient</a:t>
            </a:r>
          </a:p>
          <a:p>
            <a:r>
              <a:rPr lang="en-US" sz="4000" dirty="0">
                <a:latin typeface="+mj-lt"/>
                <a:ea typeface="MS PGothic"/>
              </a:rPr>
              <a:t>Resilient</a:t>
            </a:r>
          </a:p>
          <a:p>
            <a:r>
              <a:rPr lang="en-US" sz="4000" dirty="0">
                <a:latin typeface="+mj-lt"/>
                <a:ea typeface="MS PGothic"/>
              </a:rPr>
              <a:t>Self-motivated</a:t>
            </a:r>
          </a:p>
          <a:p>
            <a:r>
              <a:rPr lang="en-US" sz="4000" dirty="0">
                <a:latin typeface="+mj-lt"/>
                <a:ea typeface="MS PGothic"/>
              </a:rPr>
              <a:t>Tenacious</a:t>
            </a:r>
          </a:p>
          <a:p>
            <a:endParaRPr lang="en-GB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3464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E0E6B-E0FC-8E4A-A99D-23F61844B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MS PGothic"/>
              </a:rPr>
              <a:t>Changing stereotypes: Scientist of the Week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D0249-D976-6E41-A9C8-E50439C2E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GB"/>
              <a:t>5 week teacher-led, whole school activity</a:t>
            </a:r>
          </a:p>
          <a:p>
            <a:r>
              <a:rPr lang="en-GB"/>
              <a:t>Carefully chosen role models to reflect the diversity in the skills needed in the science workforce, and the people who work in science</a:t>
            </a:r>
          </a:p>
          <a:p>
            <a:r>
              <a:rPr lang="en-GB"/>
              <a:t>Teacher discusses the scientist with their class, and praise students for showing the attributes during the week.</a:t>
            </a:r>
          </a:p>
        </p:txBody>
      </p:sp>
      <p:pic>
        <p:nvPicPr>
          <p:cNvPr id="6" name="Picture 5" descr="A picture containing text, microscope&#10;&#10;Description automatically generated">
            <a:extLst>
              <a:ext uri="{FF2B5EF4-FFF2-40B4-BE49-F238E27FC236}">
                <a16:creationId xmlns:a16="http://schemas.microsoft.com/office/drawing/2014/main" id="{E3D36FE2-CA3A-734B-9E46-C6A1DECB7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332875"/>
            <a:ext cx="1527272" cy="216000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78F564DA-6B70-7744-9B84-F0AD4D005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642" y="4332875"/>
            <a:ext cx="1527272" cy="2160000"/>
          </a:xfrm>
          <a:prstGeom prst="rect">
            <a:avLst/>
          </a:prstGeom>
        </p:spPr>
      </p:pic>
      <p:pic>
        <p:nvPicPr>
          <p:cNvPr id="15" name="Picture 14" descr="A picture containing text, microscope, worktable&#10;&#10;Description automatically generated">
            <a:extLst>
              <a:ext uri="{FF2B5EF4-FFF2-40B4-BE49-F238E27FC236}">
                <a16:creationId xmlns:a16="http://schemas.microsoft.com/office/drawing/2014/main" id="{0D61500A-6E9E-FA4E-97EA-0253F89D3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084" y="4332875"/>
            <a:ext cx="1527272" cy="2160000"/>
          </a:xfrm>
          <a:prstGeom prst="rect">
            <a:avLst/>
          </a:prstGeom>
        </p:spPr>
      </p:pic>
      <p:pic>
        <p:nvPicPr>
          <p:cNvPr id="17" name="Picture 1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BD9A1268-F47E-CF43-9BF1-98E4B979C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9526" y="4332875"/>
            <a:ext cx="1527272" cy="2160000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99102FB8-AFE8-154A-8AB1-7FE4CA65D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9967" y="4332875"/>
            <a:ext cx="152727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2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A50CCA0-C3E1-B141-A207-1043EBE3D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509395"/>
              </p:ext>
            </p:extLst>
          </p:nvPr>
        </p:nvGraphicFramePr>
        <p:xfrm>
          <a:off x="628116" y="358347"/>
          <a:ext cx="10888381" cy="606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0720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59AE3-1301-8843-986A-F2369A532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STEM Person of the Week in your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D6055-22AE-AC4F-9F64-FAD1CBEAE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30762" cy="4351338"/>
          </a:xfrm>
        </p:spPr>
        <p:txBody>
          <a:bodyPr>
            <a:normAutofit fontScale="92500" lnSpcReduction="20000"/>
          </a:bodyPr>
          <a:lstStyle/>
          <a:p>
            <a:r>
              <a:rPr lang="en-GB">
                <a:latin typeface="+mj-lt"/>
              </a:rPr>
              <a:t>5 STEM People over 5 weeks (beginning Monday 2 November)</a:t>
            </a:r>
          </a:p>
          <a:p>
            <a:r>
              <a:rPr lang="en-GB">
                <a:latin typeface="+mj-lt"/>
              </a:rPr>
              <a:t>1 poster of each STEM person to display in every class</a:t>
            </a:r>
          </a:p>
          <a:p>
            <a:r>
              <a:rPr lang="en-GB">
                <a:latin typeface="+mj-lt"/>
              </a:rPr>
              <a:t>A postcard of the STEM person for every child each week</a:t>
            </a:r>
          </a:p>
          <a:p>
            <a:r>
              <a:rPr lang="en-GB">
                <a:latin typeface="+mj-lt"/>
              </a:rPr>
              <a:t>PowerPoint presentation slides (at the end of this PowerPoint) with teacher guidance to introduce the STEM people to their class at the start of the week.</a:t>
            </a:r>
          </a:p>
          <a:p>
            <a:r>
              <a:rPr lang="en-GB">
                <a:latin typeface="+mj-lt"/>
              </a:rPr>
              <a:t>Throughout the week encourage children to note down when they have shown the skills that the week’s STEM person has used.</a:t>
            </a:r>
          </a:p>
        </p:txBody>
      </p:sp>
      <p:pic>
        <p:nvPicPr>
          <p:cNvPr id="6" name="Picture 5" descr="A picture containing text, microscope&#10;&#10;Description automatically generated">
            <a:extLst>
              <a:ext uri="{FF2B5EF4-FFF2-40B4-BE49-F238E27FC236}">
                <a16:creationId xmlns:a16="http://schemas.microsoft.com/office/drawing/2014/main" id="{54F825E4-82EC-E941-A622-D88F23134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617" y="1825625"/>
            <a:ext cx="307670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9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3381589-C1E7-1146-8C2E-4BC4A0FD770F}"/>
              </a:ext>
            </a:extLst>
          </p:cNvPr>
          <p:cNvSpPr txBox="1"/>
          <p:nvPr/>
        </p:nvSpPr>
        <p:spPr>
          <a:xfrm>
            <a:off x="8583828" y="1582340"/>
            <a:ext cx="31262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Each card has a description of the STEM person and their chosen attributes on the front.</a:t>
            </a:r>
          </a:p>
          <a:p>
            <a:endParaRPr lang="en-GB"/>
          </a:p>
          <a:p>
            <a:r>
              <a:rPr lang="en-GB"/>
              <a:t>On the back of the card is space for children to write (or draw) examples of when they’ve used the skills in lessons during the week.</a:t>
            </a:r>
          </a:p>
          <a:p>
            <a:endParaRPr lang="en-GB"/>
          </a:p>
          <a:p>
            <a:r>
              <a:rPr lang="en-GB"/>
              <a:t>At the end of the week they could take the cards home, or stick them into science books.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1BA753-71EE-EA41-9D26-C9A6F559B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13" y="1269000"/>
            <a:ext cx="3054546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88955A9-B733-0A44-B7A9-513F1D869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503" y="376269"/>
            <a:ext cx="4316993" cy="610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0567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AEE7AD511D3647A7876665AD831A5D" ma:contentTypeVersion="13" ma:contentTypeDescription="Create a new document." ma:contentTypeScope="" ma:versionID="8697cdc60b9ce24f6aa3036c98a3bb6a">
  <xsd:schema xmlns:xsd="http://www.w3.org/2001/XMLSchema" xmlns:xs="http://www.w3.org/2001/XMLSchema" xmlns:p="http://schemas.microsoft.com/office/2006/metadata/properties" xmlns:ns2="e1c4cafa-e9eb-4cf0-a65b-ee111f48332e" xmlns:ns3="63e1569f-76f6-4150-9606-cc11c610840b" targetNamespace="http://schemas.microsoft.com/office/2006/metadata/properties" ma:root="true" ma:fieldsID="2f12c50f8ca05684ebe05592984a684f" ns2:_="" ns3:_="">
    <xsd:import namespace="e1c4cafa-e9eb-4cf0-a65b-ee111f48332e"/>
    <xsd:import namespace="63e1569f-76f6-4150-9606-cc11c610840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c4cafa-e9eb-4cf0-a65b-ee111f4833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e1569f-76f6-4150-9606-cc11c610840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2B8153-2A1E-4332-A4BC-3AAB2B6150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c4cafa-e9eb-4cf0-a65b-ee111f48332e"/>
    <ds:schemaRef ds:uri="63e1569f-76f6-4150-9606-cc11c610840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059D0D0-1A83-48E5-9FC4-DBE1658068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BA2011-FFA4-457A-B556-05FF9206C252}">
  <ds:schemaRefs>
    <ds:schemaRef ds:uri="63e1569f-76f6-4150-9606-cc11c610840b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e1c4cafa-e9eb-4cf0-a65b-ee111f48332e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489</Words>
  <Application>Microsoft Office PowerPoint</Application>
  <PresentationFormat>Widescreen</PresentationFormat>
  <Paragraphs>66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STEM Person of the Week 2021</vt:lpstr>
      <vt:lpstr>Children’s understanding of ‘scientists’</vt:lpstr>
      <vt:lpstr>Children’s understanding of ‘scientists’</vt:lpstr>
      <vt:lpstr>Expected stereotypical views</vt:lpstr>
      <vt:lpstr>What characteristics are useful to be successful in science (or STEM) careers?</vt:lpstr>
      <vt:lpstr>Changing stereotypes: Scientist of the Week</vt:lpstr>
      <vt:lpstr>PowerPoint Presentation</vt:lpstr>
      <vt:lpstr>STEM Person of the Week in your school</vt:lpstr>
      <vt:lpstr>PowerPoint Presentation</vt:lpstr>
      <vt:lpstr>SPOTW in your setting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Shimwell</dc:creator>
  <cp:lastModifiedBy>Elizabeth Ferguson</cp:lastModifiedBy>
  <cp:revision>21</cp:revision>
  <dcterms:created xsi:type="dcterms:W3CDTF">2020-10-06T14:51:25Z</dcterms:created>
  <dcterms:modified xsi:type="dcterms:W3CDTF">2021-10-19T11:04:00Z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0x01010064AEE7AD511D3647A7876665AD831A5D</vt:lpwstr>
  </property>
</Properties>
</file>