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4" r:id="rId3"/>
    <p:sldId id="278" r:id="rId4"/>
    <p:sldId id="257" r:id="rId5"/>
    <p:sldId id="261" r:id="rId6"/>
    <p:sldId id="262" r:id="rId7"/>
    <p:sldId id="263" r:id="rId8"/>
    <p:sldId id="260" r:id="rId9"/>
    <p:sldId id="259" r:id="rId10"/>
    <p:sldId id="265" r:id="rId11"/>
    <p:sldId id="266" r:id="rId12"/>
    <p:sldId id="267" r:id="rId13"/>
    <p:sldId id="268" r:id="rId14"/>
    <p:sldId id="280" r:id="rId15"/>
    <p:sldId id="281" r:id="rId16"/>
    <p:sldId id="282" r:id="rId17"/>
    <p:sldId id="283" r:id="rId18"/>
    <p:sldId id="270" r:id="rId19"/>
    <p:sldId id="271" r:id="rId20"/>
    <p:sldId id="277" r:id="rId21"/>
    <p:sldId id="274" r:id="rId22"/>
    <p:sldId id="275" r:id="rId23"/>
    <p:sldId id="276" r:id="rId24"/>
    <p:sldId id="279" r:id="rId25"/>
    <p:sldId id="284" r:id="rId26"/>
    <p:sldId id="285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5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B673F1-B70F-EC44-B217-410AAE974FCD}" v="23" dt="2023-09-26T10:49:27.4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7"/>
    <p:restoredTop sz="94648"/>
  </p:normalViewPr>
  <p:slideViewPr>
    <p:cSldViewPr snapToGrid="0">
      <p:cViewPr varScale="1">
        <p:scale>
          <a:sx n="90" d="100"/>
          <a:sy n="90" d="100"/>
        </p:scale>
        <p:origin x="240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D810E-7C86-CF5C-863C-84C48482FD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2520B5-B70B-DD55-4203-A890932797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81EC-6A5E-C609-B6B3-E5EF06BEE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12C7-7642-C341-AFE0-DEDDE759FEAE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F3405A-5DCC-6A35-E149-C477082A4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9A013-1B09-64FE-9F0B-F667A61EC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D9EE-7699-AB49-B2DE-ED0866B8D7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131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71B97-B856-3525-5700-807C9BB3F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40A067-FDE6-7723-94DC-5786DA3CA8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20665-88BC-29D7-494C-3083BA5B3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12C7-7642-C341-AFE0-DEDDE759FEAE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E585DA-EBC1-2576-2C53-7FA0D901C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C00FF5-DABC-1DDA-2DD4-0B2D492FF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D9EE-7699-AB49-B2DE-ED0866B8D7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314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DDC5D8-CC8F-691F-62F3-4184D87C78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DE6803-3FB0-64B7-89B4-83D95A8713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1ACFC5-1998-45D7-6D2D-BF73261BE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12C7-7642-C341-AFE0-DEDDE759FEAE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FFE219-F43D-6379-70A5-FEE5238BA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15EAE-789B-1D88-FBDB-5472F250A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D9EE-7699-AB49-B2DE-ED0866B8D7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34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9CE07-EFB5-47D8-9D20-307C13473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25F3B1-B929-B52A-0EB6-E9F91A2DE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C25C2D-2A70-342E-EFAE-338B9EDD5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12C7-7642-C341-AFE0-DEDDE759FEAE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480C03-6EFF-F39C-9EAC-D7DDCEB99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A3141C-F066-5657-3B00-CA5B9D12D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D9EE-7699-AB49-B2DE-ED0866B8D7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91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FD594-873A-E48F-9DD5-ED061EC47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68C9D8-99EE-621B-57EF-E16AD61E4D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715C76-B351-D0E0-8EC7-9C566B8F9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12C7-7642-C341-AFE0-DEDDE759FEAE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B99FA0-B136-1035-76BB-82F65BDBA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8AB483-BA10-BAE8-109A-FACF629E8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D9EE-7699-AB49-B2DE-ED0866B8D7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869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E1350-7199-18E8-6940-AF21D1AD4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288BCE-EFB6-A4F5-7B3E-03F8621AFB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234F19-FD4C-88FD-2AB4-E1A55C3925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F371A8-E43A-9AD4-FC5E-78356821F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12C7-7642-C341-AFE0-DEDDE759FEAE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8FD9BB-A202-D95D-AFFF-DD449547A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A5E942-8A16-4DBE-28C0-0251748DF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D9EE-7699-AB49-B2DE-ED0866B8D7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988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DADF3-FE7F-67B7-24D5-282FD63D2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7FB462-A75B-DBB2-2D4D-8124F1F7C7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B702DC-48F3-5472-5231-CB2FB51015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FE274B-F440-DBEE-9754-4FE73C6BAA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5E211F-295B-A9F1-8F18-23E6A8BD35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8EDC9B-BD15-85E5-F8CA-8ACE0475B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12C7-7642-C341-AFE0-DEDDE759FEAE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DC0A46-32FF-D19F-8BB0-DFFBD7269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764D95-EC60-2686-DAB1-D471D111C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D9EE-7699-AB49-B2DE-ED0866B8D7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513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C5A35-221B-8C53-0C5B-084DEDCD3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3772B2-81AD-BFF1-D9C4-C035301B0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12C7-7642-C341-AFE0-DEDDE759FEAE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52BC58-B013-E608-6128-33D3215E6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894AB5-07B2-A8CF-F6B1-0BB92B46E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D9EE-7699-AB49-B2DE-ED0866B8D7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526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5D48FC-AC4C-51F3-C1B0-735BB40E2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12C7-7642-C341-AFE0-DEDDE759FEAE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9254AF-D777-124B-6E54-FF6C72F51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D0516A-D444-EF10-D03A-A0D3DFA99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D9EE-7699-AB49-B2DE-ED0866B8D7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500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F4EA4-95F1-4992-13F3-690C3F79B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6661B-B60B-1598-0984-DDFA97FF9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1A50B2-A460-8FF0-664C-7C52B90376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6AB510-5398-4D6F-2C8D-EA4C958CD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12C7-7642-C341-AFE0-DEDDE759FEAE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BFC353-E9AE-659A-7F74-CD1C4748E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613B94-87AD-9A63-8B37-25E915515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D9EE-7699-AB49-B2DE-ED0866B8D7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523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0CB5E-75D3-52B6-BCA4-7ABD38E6F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50D551-7B2F-85B1-3389-ECF3589A9A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292F9C-0054-FD70-89F3-6900A176AB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E68256-8D0E-23F9-E0EE-EC52CD709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12C7-7642-C341-AFE0-DEDDE759FEAE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BE3526-E5E6-9733-831E-A4640085D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815289-A034-462F-0924-7AF7540F2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D9EE-7699-AB49-B2DE-ED0866B8D7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819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524078-6528-EBA5-348A-86D9FDEF2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14C4E2-F5AD-F3AE-9CB8-E0A9106CD4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E196BC-16EF-2095-2403-6F647C8DE8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712C7-7642-C341-AFE0-DEDDE759FEAE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09D8E8-894F-98A4-5775-89B9AF0DF1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B15B37-3799-0C30-24B6-CCD0F8D627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7D9EE-7699-AB49-B2DE-ED0866B8D7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146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F2141-D791-4F2B-1C83-8E67580EC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408239"/>
            <a:ext cx="9144000" cy="2387600"/>
          </a:xfrm>
        </p:spPr>
        <p:txBody>
          <a:bodyPr>
            <a:normAutofit/>
          </a:bodyPr>
          <a:lstStyle/>
          <a:p>
            <a:r>
              <a:rPr lang="en-GB" sz="8800" dirty="0"/>
              <a:t>Climate Change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6CD225-18B3-4CB9-FCB5-929744E3F7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887914"/>
            <a:ext cx="9144000" cy="1655762"/>
          </a:xfrm>
        </p:spPr>
        <p:txBody>
          <a:bodyPr>
            <a:normAutofit/>
          </a:bodyPr>
          <a:lstStyle/>
          <a:p>
            <a:r>
              <a:rPr lang="en-GB" sz="5400" dirty="0"/>
              <a:t>It’s in our hands</a:t>
            </a:r>
          </a:p>
        </p:txBody>
      </p:sp>
      <p:pic>
        <p:nvPicPr>
          <p:cNvPr id="4" name="Picture 3" descr="A cartoon of a planet with arms and eyes&#10;&#10;Description automatically generated">
            <a:extLst>
              <a:ext uri="{FF2B5EF4-FFF2-40B4-BE49-F238E27FC236}">
                <a16:creationId xmlns:a16="http://schemas.microsoft.com/office/drawing/2014/main" id="{65ADA5F0-6C10-8A96-F3FF-291C10280F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9900" y="347662"/>
            <a:ext cx="3695700" cy="290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31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80E25-F77D-B876-9A7A-F27EB65F7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Each round…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331D1-3A95-C5AE-8254-A1C3FF88E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95600" cy="4351338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bg1">
                    <a:lumMod val="65000"/>
                  </a:schemeClr>
                </a:solidFill>
              </a:rPr>
              <a:t>Get your money, this is 2 coins per player.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b="1" dirty="0"/>
              <a:t>Chose how to spend or save your money and place it on the actions.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bg1">
                    <a:lumMod val="65000"/>
                  </a:schemeClr>
                </a:solidFill>
              </a:rPr>
              <a:t>Once everyone has placed their coins, work out the impact.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bg1">
                    <a:lumMod val="65000"/>
                  </a:schemeClr>
                </a:solidFill>
              </a:rPr>
              <a:t>Increase the temperature.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bg1">
                    <a:lumMod val="65000"/>
                  </a:schemeClr>
                </a:solidFill>
              </a:rPr>
              <a:t>Roll the dice to find out your weather events. </a:t>
            </a:r>
          </a:p>
        </p:txBody>
      </p:sp>
      <p:pic>
        <p:nvPicPr>
          <p:cNvPr id="4" name="Content Placeholder 5">
            <a:extLst>
              <a:ext uri="{FF2B5EF4-FFF2-40B4-BE49-F238E27FC236}">
                <a16:creationId xmlns:a16="http://schemas.microsoft.com/office/drawing/2014/main" id="{627BF381-45DB-4FBB-957F-185148F5E6A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4" t="6639" r="49886" b="3716"/>
          <a:stretch/>
        </p:blipFill>
        <p:spPr>
          <a:xfrm>
            <a:off x="8677836" y="1825625"/>
            <a:ext cx="3118224" cy="3989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280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80E25-F77D-B876-9A7A-F27EB65F7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Each round…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331D1-3A95-C5AE-8254-A1C3FF88E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95600" cy="4351338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bg1">
                    <a:lumMod val="65000"/>
                  </a:schemeClr>
                </a:solidFill>
              </a:rPr>
              <a:t>Get your money, this is 2 coins per player.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bg1">
                    <a:lumMod val="65000"/>
                  </a:schemeClr>
                </a:solidFill>
              </a:rPr>
              <a:t>Chose how to spend your money and place it on the actions.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b="1" dirty="0"/>
              <a:t>Once everyone has placed their coins, work out the impact.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bg1">
                    <a:lumMod val="65000"/>
                  </a:schemeClr>
                </a:solidFill>
              </a:rPr>
              <a:t>Increase the temperature by 20 and then add or take away your impact.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bg1">
                    <a:lumMod val="65000"/>
                  </a:schemeClr>
                </a:solidFill>
              </a:rPr>
              <a:t>Roll the dice to find out your weather events. </a:t>
            </a:r>
          </a:p>
        </p:txBody>
      </p:sp>
      <p:pic>
        <p:nvPicPr>
          <p:cNvPr id="4" name="Content Placeholder 5">
            <a:extLst>
              <a:ext uri="{FF2B5EF4-FFF2-40B4-BE49-F238E27FC236}">
                <a16:creationId xmlns:a16="http://schemas.microsoft.com/office/drawing/2014/main" id="{627BF381-45DB-4FBB-957F-185148F5E6A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95" t="28376" r="69024" b="41005"/>
          <a:stretch/>
        </p:blipFill>
        <p:spPr>
          <a:xfrm>
            <a:off x="8703688" y="2592107"/>
            <a:ext cx="3129725" cy="2275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059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80E25-F77D-B876-9A7A-F27EB65F7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Each round…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331D1-3A95-C5AE-8254-A1C3FF88E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95565" cy="4351338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bg1">
                    <a:lumMod val="65000"/>
                  </a:schemeClr>
                </a:solidFill>
              </a:rPr>
              <a:t>Get your money, this is 2 coins per player.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bg1">
                    <a:lumMod val="65000"/>
                  </a:schemeClr>
                </a:solidFill>
              </a:rPr>
              <a:t>Chose how to spend your money and place it on the actions.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bg1">
                    <a:lumMod val="65000"/>
                  </a:schemeClr>
                </a:solidFill>
              </a:rPr>
              <a:t>Once everyone has placed their coins, work out the impact.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b="1" dirty="0"/>
              <a:t>Increase the temperature by 20 and then add or take away your impact.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bg1">
                    <a:lumMod val="65000"/>
                  </a:schemeClr>
                </a:solidFill>
              </a:rPr>
              <a:t>Roll the dice to find out your weather events. </a:t>
            </a:r>
          </a:p>
        </p:txBody>
      </p:sp>
      <p:pic>
        <p:nvPicPr>
          <p:cNvPr id="5" name="Content Placeholder 5">
            <a:extLst>
              <a:ext uri="{FF2B5EF4-FFF2-40B4-BE49-F238E27FC236}">
                <a16:creationId xmlns:a16="http://schemas.microsoft.com/office/drawing/2014/main" id="{3BD99223-EFE0-2A71-A6D5-71A3A7CDF05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4055"/>
          <a:stretch/>
        </p:blipFill>
        <p:spPr>
          <a:xfrm>
            <a:off x="9359152" y="668927"/>
            <a:ext cx="1244536" cy="5520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632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80E25-F77D-B876-9A7A-F27EB65F7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Each round…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331D1-3A95-C5AE-8254-A1C3FF88E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95565" cy="4351338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bg1">
                    <a:lumMod val="65000"/>
                  </a:schemeClr>
                </a:solidFill>
              </a:rPr>
              <a:t>Get your money, this is 2 coins per player.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bg1">
                    <a:lumMod val="65000"/>
                  </a:schemeClr>
                </a:solidFill>
              </a:rPr>
              <a:t>Chose how to spend your money and place it on the actions.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bg1">
                    <a:lumMod val="65000"/>
                  </a:schemeClr>
                </a:solidFill>
              </a:rPr>
              <a:t>Once everyone has placed their coins, work out the impact.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bg1">
                    <a:lumMod val="65000"/>
                  </a:schemeClr>
                </a:solidFill>
              </a:rPr>
              <a:t>Increase the temperature by 20 and then add or take away your impact.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b="1" dirty="0"/>
              <a:t>Roll the dice to find out your weather events. 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E5C68F00-8614-842D-0DD0-B90815FC28A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1727" t="675" r="1366" b="81203"/>
          <a:stretch/>
        </p:blipFill>
        <p:spPr>
          <a:xfrm>
            <a:off x="8447592" y="3577760"/>
            <a:ext cx="2956282" cy="1040796"/>
          </a:xfrm>
          <a:prstGeom prst="rect">
            <a:avLst/>
          </a:prstGeom>
        </p:spPr>
      </p:pic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6D5FB7AE-EBA0-05FA-9F81-AB7DD63C0B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011" t="675" r="38160" b="81203"/>
          <a:stretch/>
        </p:blipFill>
        <p:spPr>
          <a:xfrm>
            <a:off x="8453719" y="2568108"/>
            <a:ext cx="2900081" cy="1009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8478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61FC4C6-D8A9-5E16-D2A5-511364E64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2766218"/>
            <a:ext cx="10515600" cy="1325563"/>
          </a:xfrm>
        </p:spPr>
        <p:txBody>
          <a:bodyPr>
            <a:noAutofit/>
          </a:bodyPr>
          <a:lstStyle/>
          <a:p>
            <a:r>
              <a:rPr lang="en-GB" sz="8800" b="1" dirty="0"/>
              <a:t>Round 1</a:t>
            </a:r>
            <a:br>
              <a:rPr lang="en-GB" sz="8800" dirty="0"/>
            </a:br>
            <a:r>
              <a:rPr lang="en-GB" sz="8800" dirty="0">
                <a:solidFill>
                  <a:schemeClr val="bg1">
                    <a:lumMod val="65000"/>
                  </a:schemeClr>
                </a:solidFill>
              </a:rPr>
              <a:t>Round 2</a:t>
            </a:r>
            <a:br>
              <a:rPr lang="en-GB" sz="8800" dirty="0"/>
            </a:br>
            <a:r>
              <a:rPr lang="en-GB" sz="8800" dirty="0">
                <a:solidFill>
                  <a:schemeClr val="bg1">
                    <a:lumMod val="65000"/>
                  </a:schemeClr>
                </a:solidFill>
              </a:rPr>
              <a:t>Round 3</a:t>
            </a:r>
            <a:br>
              <a:rPr lang="en-GB" sz="88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GB" sz="8800" dirty="0">
                <a:solidFill>
                  <a:schemeClr val="bg1">
                    <a:lumMod val="65000"/>
                  </a:schemeClr>
                </a:solidFill>
              </a:rPr>
              <a:t>Round 4</a:t>
            </a:r>
          </a:p>
        </p:txBody>
      </p:sp>
      <p:pic>
        <p:nvPicPr>
          <p:cNvPr id="2" name="Picture 1" descr="A cartoon of a planet with arms and eyes&#10;&#10;Description automatically generated">
            <a:extLst>
              <a:ext uri="{FF2B5EF4-FFF2-40B4-BE49-F238E27FC236}">
                <a16:creationId xmlns:a16="http://schemas.microsoft.com/office/drawing/2014/main" id="{EAD0C6BE-FAC8-85CA-0D2E-EB096EFE97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1201" y="902113"/>
            <a:ext cx="2368797" cy="1864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5816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61FC4C6-D8A9-5E16-D2A5-511364E64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2766218"/>
            <a:ext cx="10515600" cy="1325563"/>
          </a:xfrm>
        </p:spPr>
        <p:txBody>
          <a:bodyPr>
            <a:noAutofit/>
          </a:bodyPr>
          <a:lstStyle/>
          <a:p>
            <a:r>
              <a:rPr lang="en-GB" sz="8800" dirty="0">
                <a:solidFill>
                  <a:schemeClr val="bg1">
                    <a:lumMod val="65000"/>
                  </a:schemeClr>
                </a:solidFill>
              </a:rPr>
              <a:t>Round 1</a:t>
            </a:r>
            <a:br>
              <a:rPr lang="en-GB" sz="8800" dirty="0"/>
            </a:br>
            <a:r>
              <a:rPr lang="en-GB" sz="8800" b="1" dirty="0"/>
              <a:t>Round 2</a:t>
            </a:r>
            <a:br>
              <a:rPr lang="en-GB" sz="8800" dirty="0"/>
            </a:br>
            <a:r>
              <a:rPr lang="en-GB" sz="8800" dirty="0">
                <a:solidFill>
                  <a:schemeClr val="bg1">
                    <a:lumMod val="65000"/>
                  </a:schemeClr>
                </a:solidFill>
              </a:rPr>
              <a:t>Round 3</a:t>
            </a:r>
            <a:br>
              <a:rPr lang="en-GB" sz="88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GB" sz="8800" dirty="0">
                <a:solidFill>
                  <a:schemeClr val="bg1">
                    <a:lumMod val="65000"/>
                  </a:schemeClr>
                </a:solidFill>
              </a:rPr>
              <a:t>Round 4</a:t>
            </a:r>
          </a:p>
        </p:txBody>
      </p:sp>
      <p:pic>
        <p:nvPicPr>
          <p:cNvPr id="2" name="Picture 1" descr="A cartoon of a planet with arms and eyes&#10;&#10;Description automatically generated">
            <a:extLst>
              <a:ext uri="{FF2B5EF4-FFF2-40B4-BE49-F238E27FC236}">
                <a16:creationId xmlns:a16="http://schemas.microsoft.com/office/drawing/2014/main" id="{3E643F44-BBCE-9463-9CFE-59795AF61D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1201" y="1834165"/>
            <a:ext cx="2368797" cy="1864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3924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61FC4C6-D8A9-5E16-D2A5-511364E64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2766218"/>
            <a:ext cx="10515600" cy="1325563"/>
          </a:xfrm>
        </p:spPr>
        <p:txBody>
          <a:bodyPr>
            <a:noAutofit/>
          </a:bodyPr>
          <a:lstStyle/>
          <a:p>
            <a:r>
              <a:rPr lang="en-GB" sz="8800" dirty="0">
                <a:solidFill>
                  <a:schemeClr val="bg1">
                    <a:lumMod val="65000"/>
                  </a:schemeClr>
                </a:solidFill>
              </a:rPr>
              <a:t>Round 1</a:t>
            </a:r>
            <a:br>
              <a:rPr lang="en-GB" sz="8800" dirty="0"/>
            </a:br>
            <a:r>
              <a:rPr lang="en-GB" sz="8800" dirty="0">
                <a:solidFill>
                  <a:schemeClr val="bg1">
                    <a:lumMod val="65000"/>
                  </a:schemeClr>
                </a:solidFill>
              </a:rPr>
              <a:t>Round 2</a:t>
            </a:r>
            <a:br>
              <a:rPr lang="en-GB" sz="8800" dirty="0"/>
            </a:br>
            <a:r>
              <a:rPr lang="en-GB" sz="8800" b="1" dirty="0"/>
              <a:t>Round 3</a:t>
            </a:r>
            <a:br>
              <a:rPr lang="en-GB" sz="88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GB" sz="8800" dirty="0">
                <a:solidFill>
                  <a:schemeClr val="bg1">
                    <a:lumMod val="65000"/>
                  </a:schemeClr>
                </a:solidFill>
              </a:rPr>
              <a:t>Round 4</a:t>
            </a:r>
          </a:p>
        </p:txBody>
      </p:sp>
      <p:pic>
        <p:nvPicPr>
          <p:cNvPr id="2" name="Picture 1" descr="A cartoon of a planet with arms and eyes&#10;&#10;Description automatically generated">
            <a:extLst>
              <a:ext uri="{FF2B5EF4-FFF2-40B4-BE49-F238E27FC236}">
                <a16:creationId xmlns:a16="http://schemas.microsoft.com/office/drawing/2014/main" id="{208E5911-306F-0238-2A71-E9AA9BF3E4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1201" y="3159728"/>
            <a:ext cx="2368797" cy="1864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3434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61FC4C6-D8A9-5E16-D2A5-511364E64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2766218"/>
            <a:ext cx="10515600" cy="1325563"/>
          </a:xfrm>
        </p:spPr>
        <p:txBody>
          <a:bodyPr>
            <a:noAutofit/>
          </a:bodyPr>
          <a:lstStyle/>
          <a:p>
            <a:r>
              <a:rPr lang="en-GB" sz="8800" dirty="0">
                <a:solidFill>
                  <a:schemeClr val="bg1">
                    <a:lumMod val="65000"/>
                  </a:schemeClr>
                </a:solidFill>
              </a:rPr>
              <a:t>Round 1</a:t>
            </a:r>
            <a:br>
              <a:rPr lang="en-GB" sz="8800" dirty="0"/>
            </a:br>
            <a:r>
              <a:rPr lang="en-GB" sz="8800" dirty="0">
                <a:solidFill>
                  <a:schemeClr val="bg1">
                    <a:lumMod val="65000"/>
                  </a:schemeClr>
                </a:solidFill>
              </a:rPr>
              <a:t>Round 2</a:t>
            </a:r>
            <a:br>
              <a:rPr lang="en-GB" sz="8800" dirty="0"/>
            </a:br>
            <a:r>
              <a:rPr lang="en-GB" sz="8800" dirty="0">
                <a:solidFill>
                  <a:schemeClr val="bg1">
                    <a:lumMod val="65000"/>
                  </a:schemeClr>
                </a:solidFill>
              </a:rPr>
              <a:t>Round 3</a:t>
            </a:r>
            <a:br>
              <a:rPr lang="en-GB" sz="88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GB" sz="8800" b="1" dirty="0"/>
              <a:t>Round 4*       </a:t>
            </a:r>
            <a:r>
              <a:rPr lang="en-GB" b="1" dirty="0"/>
              <a:t>*final round!</a:t>
            </a:r>
            <a:endParaRPr lang="en-GB" sz="8800" b="1" dirty="0"/>
          </a:p>
        </p:txBody>
      </p:sp>
      <p:pic>
        <p:nvPicPr>
          <p:cNvPr id="3" name="Picture 2" descr="A cartoon of a planet with arms and eyes&#10;&#10;Description automatically generated">
            <a:extLst>
              <a:ext uri="{FF2B5EF4-FFF2-40B4-BE49-F238E27FC236}">
                <a16:creationId xmlns:a16="http://schemas.microsoft.com/office/drawing/2014/main" id="{D5B1EC59-2CF0-4BC5-745C-FD880D1178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1201" y="535798"/>
            <a:ext cx="2368797" cy="1864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6285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61298-A6F4-C80C-8E28-88008AC83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2766218"/>
            <a:ext cx="10515600" cy="1325563"/>
          </a:xfrm>
        </p:spPr>
        <p:txBody>
          <a:bodyPr>
            <a:noAutofit/>
          </a:bodyPr>
          <a:lstStyle/>
          <a:p>
            <a:r>
              <a:rPr lang="en-GB" sz="6000" dirty="0"/>
              <a:t>End of game 1,</a:t>
            </a:r>
            <a:br>
              <a:rPr lang="en-GB" sz="6000" dirty="0"/>
            </a:br>
            <a:r>
              <a:rPr lang="en-GB" sz="6000" dirty="0"/>
              <a:t>how well did you</a:t>
            </a:r>
            <a:br>
              <a:rPr lang="en-GB" sz="6000" dirty="0"/>
            </a:br>
            <a:r>
              <a:rPr lang="en-GB" sz="6000" dirty="0"/>
              <a:t>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0164E1-7BDF-3D1B-71BC-6CEF2F317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4129" y="1806248"/>
            <a:ext cx="280147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5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660774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2765E53-6262-575C-3686-2A647F2AB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782" y="2766218"/>
            <a:ext cx="10515600" cy="1325563"/>
          </a:xfrm>
        </p:spPr>
        <p:txBody>
          <a:bodyPr>
            <a:noAutofit/>
          </a:bodyPr>
          <a:lstStyle/>
          <a:p>
            <a:r>
              <a:rPr lang="en-GB" sz="6000" dirty="0"/>
              <a:t>We’re going to play again!</a:t>
            </a:r>
            <a:br>
              <a:rPr lang="en-GB" sz="6000" dirty="0"/>
            </a:br>
            <a:br>
              <a:rPr lang="en-GB" sz="6000" dirty="0"/>
            </a:br>
            <a:r>
              <a:rPr lang="en-GB" sz="6000" dirty="0"/>
              <a:t>This time talk about</a:t>
            </a:r>
            <a:br>
              <a:rPr lang="en-GB" sz="6000" dirty="0"/>
            </a:br>
            <a:r>
              <a:rPr lang="en-GB" sz="6000" dirty="0"/>
              <a:t>your strategy as a group</a:t>
            </a:r>
            <a:br>
              <a:rPr lang="en-GB" sz="6000" dirty="0"/>
            </a:br>
            <a:r>
              <a:rPr lang="en-GB" sz="6000" dirty="0"/>
              <a:t>before you play.</a:t>
            </a:r>
          </a:p>
        </p:txBody>
      </p:sp>
    </p:spTree>
    <p:extLst>
      <p:ext uri="{BB962C8B-B14F-4D97-AF65-F5344CB8AC3E}">
        <p14:creationId xmlns:p14="http://schemas.microsoft.com/office/powerpoint/2010/main" val="1920134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61298-A6F4-C80C-8E28-88008AC83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2766218"/>
            <a:ext cx="10515600" cy="1325563"/>
          </a:xfrm>
        </p:spPr>
        <p:txBody>
          <a:bodyPr>
            <a:noAutofit/>
          </a:bodyPr>
          <a:lstStyle/>
          <a:p>
            <a:r>
              <a:rPr lang="en-GB" sz="6000" dirty="0"/>
              <a:t>What do we know </a:t>
            </a:r>
            <a:br>
              <a:rPr lang="en-GB" sz="6000" dirty="0"/>
            </a:br>
            <a:r>
              <a:rPr lang="en-GB" sz="6000" dirty="0"/>
              <a:t>about climate </a:t>
            </a:r>
            <a:br>
              <a:rPr lang="en-GB" sz="6000" dirty="0"/>
            </a:br>
            <a:r>
              <a:rPr lang="en-GB" sz="6000" dirty="0"/>
              <a:t>change?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0164E1-7BDF-3D1B-71BC-6CEF2F317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4129" y="1806248"/>
            <a:ext cx="280147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5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590860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61FC4C6-D8A9-5E16-D2A5-511364E64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2766218"/>
            <a:ext cx="10515600" cy="1325563"/>
          </a:xfrm>
        </p:spPr>
        <p:txBody>
          <a:bodyPr>
            <a:noAutofit/>
          </a:bodyPr>
          <a:lstStyle/>
          <a:p>
            <a:r>
              <a:rPr lang="en-GB" sz="8800" b="1" dirty="0"/>
              <a:t>Round 1</a:t>
            </a:r>
            <a:br>
              <a:rPr lang="en-GB" sz="8800" dirty="0"/>
            </a:br>
            <a:r>
              <a:rPr lang="en-GB" sz="8800" dirty="0">
                <a:solidFill>
                  <a:schemeClr val="bg1">
                    <a:lumMod val="65000"/>
                  </a:schemeClr>
                </a:solidFill>
              </a:rPr>
              <a:t>Round 2</a:t>
            </a:r>
            <a:br>
              <a:rPr lang="en-GB" sz="8800" dirty="0"/>
            </a:br>
            <a:r>
              <a:rPr lang="en-GB" sz="8800" dirty="0">
                <a:solidFill>
                  <a:schemeClr val="bg1">
                    <a:lumMod val="65000"/>
                  </a:schemeClr>
                </a:solidFill>
              </a:rPr>
              <a:t>Round 3</a:t>
            </a:r>
            <a:br>
              <a:rPr lang="en-GB" sz="88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GB" sz="8800" dirty="0">
                <a:solidFill>
                  <a:schemeClr val="bg1">
                    <a:lumMod val="65000"/>
                  </a:schemeClr>
                </a:solidFill>
              </a:rPr>
              <a:t>Round 4</a:t>
            </a:r>
          </a:p>
        </p:txBody>
      </p:sp>
      <p:pic>
        <p:nvPicPr>
          <p:cNvPr id="2" name="Picture 1" descr="A cartoon of a planet with arms and eyes&#10;&#10;Description automatically generated">
            <a:extLst>
              <a:ext uri="{FF2B5EF4-FFF2-40B4-BE49-F238E27FC236}">
                <a16:creationId xmlns:a16="http://schemas.microsoft.com/office/drawing/2014/main" id="{EAD0C6BE-FAC8-85CA-0D2E-EB096EFE97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1201" y="902113"/>
            <a:ext cx="2368797" cy="1864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7160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61FC4C6-D8A9-5E16-D2A5-511364E64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2766218"/>
            <a:ext cx="10515600" cy="1325563"/>
          </a:xfrm>
        </p:spPr>
        <p:txBody>
          <a:bodyPr>
            <a:noAutofit/>
          </a:bodyPr>
          <a:lstStyle/>
          <a:p>
            <a:r>
              <a:rPr lang="en-GB" sz="8800" dirty="0">
                <a:solidFill>
                  <a:schemeClr val="bg1">
                    <a:lumMod val="65000"/>
                  </a:schemeClr>
                </a:solidFill>
              </a:rPr>
              <a:t>Round 1</a:t>
            </a:r>
            <a:br>
              <a:rPr lang="en-GB" sz="8800" dirty="0"/>
            </a:br>
            <a:r>
              <a:rPr lang="en-GB" sz="8800" b="1" dirty="0"/>
              <a:t>Round 2</a:t>
            </a:r>
            <a:br>
              <a:rPr lang="en-GB" sz="8800" dirty="0"/>
            </a:br>
            <a:r>
              <a:rPr lang="en-GB" sz="8800" dirty="0">
                <a:solidFill>
                  <a:schemeClr val="bg1">
                    <a:lumMod val="65000"/>
                  </a:schemeClr>
                </a:solidFill>
              </a:rPr>
              <a:t>Round 3</a:t>
            </a:r>
            <a:br>
              <a:rPr lang="en-GB" sz="88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GB" sz="8800" dirty="0">
                <a:solidFill>
                  <a:schemeClr val="bg1">
                    <a:lumMod val="65000"/>
                  </a:schemeClr>
                </a:solidFill>
              </a:rPr>
              <a:t>Round 4</a:t>
            </a:r>
          </a:p>
        </p:txBody>
      </p:sp>
      <p:pic>
        <p:nvPicPr>
          <p:cNvPr id="2" name="Picture 1" descr="A cartoon of a planet with arms and eyes&#10;&#10;Description automatically generated">
            <a:extLst>
              <a:ext uri="{FF2B5EF4-FFF2-40B4-BE49-F238E27FC236}">
                <a16:creationId xmlns:a16="http://schemas.microsoft.com/office/drawing/2014/main" id="{3E643F44-BBCE-9463-9CFE-59795AF61D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1201" y="1834165"/>
            <a:ext cx="2368797" cy="1864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8373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61FC4C6-D8A9-5E16-D2A5-511364E64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2766218"/>
            <a:ext cx="10515600" cy="1325563"/>
          </a:xfrm>
        </p:spPr>
        <p:txBody>
          <a:bodyPr>
            <a:noAutofit/>
          </a:bodyPr>
          <a:lstStyle/>
          <a:p>
            <a:r>
              <a:rPr lang="en-GB" sz="8800" dirty="0">
                <a:solidFill>
                  <a:schemeClr val="bg1">
                    <a:lumMod val="65000"/>
                  </a:schemeClr>
                </a:solidFill>
              </a:rPr>
              <a:t>Round 1</a:t>
            </a:r>
            <a:br>
              <a:rPr lang="en-GB" sz="8800" dirty="0"/>
            </a:br>
            <a:r>
              <a:rPr lang="en-GB" sz="8800" dirty="0">
                <a:solidFill>
                  <a:schemeClr val="bg1">
                    <a:lumMod val="65000"/>
                  </a:schemeClr>
                </a:solidFill>
              </a:rPr>
              <a:t>Round 2</a:t>
            </a:r>
            <a:br>
              <a:rPr lang="en-GB" sz="8800" dirty="0"/>
            </a:br>
            <a:r>
              <a:rPr lang="en-GB" sz="8800" b="1" dirty="0"/>
              <a:t>Round 3</a:t>
            </a:r>
            <a:br>
              <a:rPr lang="en-GB" sz="88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GB" sz="8800" dirty="0">
                <a:solidFill>
                  <a:schemeClr val="bg1">
                    <a:lumMod val="65000"/>
                  </a:schemeClr>
                </a:solidFill>
              </a:rPr>
              <a:t>Round 4</a:t>
            </a:r>
          </a:p>
        </p:txBody>
      </p:sp>
      <p:pic>
        <p:nvPicPr>
          <p:cNvPr id="2" name="Picture 1" descr="A cartoon of a planet with arms and eyes&#10;&#10;Description automatically generated">
            <a:extLst>
              <a:ext uri="{FF2B5EF4-FFF2-40B4-BE49-F238E27FC236}">
                <a16:creationId xmlns:a16="http://schemas.microsoft.com/office/drawing/2014/main" id="{208E5911-306F-0238-2A71-E9AA9BF3E4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1201" y="3159728"/>
            <a:ext cx="2368797" cy="1864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7260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61FC4C6-D8A9-5E16-D2A5-511364E64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2766218"/>
            <a:ext cx="10515600" cy="1325563"/>
          </a:xfrm>
        </p:spPr>
        <p:txBody>
          <a:bodyPr>
            <a:noAutofit/>
          </a:bodyPr>
          <a:lstStyle/>
          <a:p>
            <a:r>
              <a:rPr lang="en-GB" sz="8800" dirty="0">
                <a:solidFill>
                  <a:schemeClr val="bg1">
                    <a:lumMod val="65000"/>
                  </a:schemeClr>
                </a:solidFill>
              </a:rPr>
              <a:t>Round 1</a:t>
            </a:r>
            <a:br>
              <a:rPr lang="en-GB" sz="8800" dirty="0"/>
            </a:br>
            <a:r>
              <a:rPr lang="en-GB" sz="8800" dirty="0">
                <a:solidFill>
                  <a:schemeClr val="bg1">
                    <a:lumMod val="65000"/>
                  </a:schemeClr>
                </a:solidFill>
              </a:rPr>
              <a:t>Round 2</a:t>
            </a:r>
            <a:br>
              <a:rPr lang="en-GB" sz="8800" dirty="0"/>
            </a:br>
            <a:r>
              <a:rPr lang="en-GB" sz="8800" dirty="0">
                <a:solidFill>
                  <a:schemeClr val="bg1">
                    <a:lumMod val="65000"/>
                  </a:schemeClr>
                </a:solidFill>
              </a:rPr>
              <a:t>Round 3</a:t>
            </a:r>
            <a:br>
              <a:rPr lang="en-GB" sz="88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GB" sz="8800" b="1" dirty="0"/>
              <a:t>Round 4*       </a:t>
            </a:r>
            <a:r>
              <a:rPr lang="en-GB" b="1" dirty="0"/>
              <a:t>*final round!</a:t>
            </a:r>
            <a:endParaRPr lang="en-GB" sz="8800" b="1" dirty="0"/>
          </a:p>
        </p:txBody>
      </p:sp>
      <p:pic>
        <p:nvPicPr>
          <p:cNvPr id="3" name="Picture 2" descr="A cartoon of a planet with arms and eyes&#10;&#10;Description automatically generated">
            <a:extLst>
              <a:ext uri="{FF2B5EF4-FFF2-40B4-BE49-F238E27FC236}">
                <a16:creationId xmlns:a16="http://schemas.microsoft.com/office/drawing/2014/main" id="{D5B1EC59-2CF0-4BC5-745C-FD880D1178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1201" y="535798"/>
            <a:ext cx="2368797" cy="1864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2112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11784-5F7C-CA4B-4EB8-558C4BCC6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Climate Change: It’s in Our Hands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253FF-6151-E201-D1DC-9D5E9697D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07087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6600" dirty="0"/>
              <a:t>What have you learned about our actions and how they impact on the climate?</a:t>
            </a:r>
          </a:p>
        </p:txBody>
      </p:sp>
      <p:pic>
        <p:nvPicPr>
          <p:cNvPr id="4" name="Picture 3" descr="A cartoon of a planet with arms and eyes&#10;&#10;Description automatically generated">
            <a:extLst>
              <a:ext uri="{FF2B5EF4-FFF2-40B4-BE49-F238E27FC236}">
                <a16:creationId xmlns:a16="http://schemas.microsoft.com/office/drawing/2014/main" id="{E1C9229B-EF82-B4F5-44A3-EBD5005FDD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2141" y="4628770"/>
            <a:ext cx="2368797" cy="1864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1357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C7AD2-7EB7-1F53-4709-F9012985B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better?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F72C5-3AFB-1826-4C9F-4E0AEF7E90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9600" dirty="0"/>
              <a:t>Actions Now </a:t>
            </a:r>
          </a:p>
          <a:p>
            <a:pPr marL="0" indent="0" algn="ctr">
              <a:buNone/>
            </a:pPr>
            <a:r>
              <a:rPr lang="en-GB" sz="9600" dirty="0"/>
              <a:t>or </a:t>
            </a:r>
          </a:p>
          <a:p>
            <a:pPr marL="0" indent="0" algn="ctr">
              <a:buNone/>
            </a:pPr>
            <a:r>
              <a:rPr lang="en-GB" sz="9600" dirty="0"/>
              <a:t>Actions Later</a:t>
            </a:r>
          </a:p>
        </p:txBody>
      </p:sp>
    </p:spTree>
    <p:extLst>
      <p:ext uri="{BB962C8B-B14F-4D97-AF65-F5344CB8AC3E}">
        <p14:creationId xmlns:p14="http://schemas.microsoft.com/office/powerpoint/2010/main" val="31140011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C7AD2-7EB7-1F53-4709-F9012985B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better?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F72C5-3AFB-1826-4C9F-4E0AEF7E9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3" y="1836511"/>
            <a:ext cx="8276545" cy="4351338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GB" sz="9600" dirty="0"/>
              <a:t>Individual Actions</a:t>
            </a:r>
          </a:p>
          <a:p>
            <a:pPr marL="0" indent="0" algn="ctr">
              <a:buNone/>
            </a:pPr>
            <a:r>
              <a:rPr lang="en-GB" sz="9600" dirty="0"/>
              <a:t>or </a:t>
            </a:r>
          </a:p>
          <a:p>
            <a:pPr marL="0" indent="0" algn="ctr">
              <a:buNone/>
            </a:pPr>
            <a:r>
              <a:rPr lang="en-GB" sz="9600" dirty="0"/>
              <a:t>Collective Actions</a:t>
            </a:r>
          </a:p>
        </p:txBody>
      </p:sp>
      <p:pic>
        <p:nvPicPr>
          <p:cNvPr id="5" name="Picture 4" descr="A group of people with blue lines&#10;&#10;Description automatically generated">
            <a:extLst>
              <a:ext uri="{FF2B5EF4-FFF2-40B4-BE49-F238E27FC236}">
                <a16:creationId xmlns:a16="http://schemas.microsoft.com/office/drawing/2014/main" id="{372CCF50-3824-960A-9D94-998E3312E2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9688" y="4942612"/>
            <a:ext cx="1662112" cy="1391060"/>
          </a:xfrm>
          <a:prstGeom prst="rect">
            <a:avLst/>
          </a:prstGeom>
        </p:spPr>
      </p:pic>
      <p:pic>
        <p:nvPicPr>
          <p:cNvPr id="7" name="Picture 6" descr="A blue pictogram of a person with one hand raised&#10;&#10;Description automatically generated">
            <a:extLst>
              <a:ext uri="{FF2B5EF4-FFF2-40B4-BE49-F238E27FC236}">
                <a16:creationId xmlns:a16="http://schemas.microsoft.com/office/drawing/2014/main" id="{C1F6322C-703A-4A82-DD73-A164E20AB5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9688" y="2236560"/>
            <a:ext cx="1075111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76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5">
            <a:extLst>
              <a:ext uri="{FF2B5EF4-FFF2-40B4-BE49-F238E27FC236}">
                <a16:creationId xmlns:a16="http://schemas.microsoft.com/office/drawing/2014/main" id="{33287DB2-C163-2880-9AF6-0834756611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8112" y="467139"/>
            <a:ext cx="8375775" cy="5923722"/>
          </a:xfrm>
        </p:spPr>
      </p:pic>
    </p:spTree>
    <p:extLst>
      <p:ext uri="{BB962C8B-B14F-4D97-AF65-F5344CB8AC3E}">
        <p14:creationId xmlns:p14="http://schemas.microsoft.com/office/powerpoint/2010/main" val="52841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CFDA283-88DD-4A1C-8061-9933CEF9EE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4934" y="668927"/>
            <a:ext cx="7805143" cy="5520146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BC75B00-B554-772A-C5E4-3DE16C6B83FE}"/>
              </a:ext>
            </a:extLst>
          </p:cNvPr>
          <p:cNvSpPr txBox="1"/>
          <p:nvPr/>
        </p:nvSpPr>
        <p:spPr>
          <a:xfrm>
            <a:off x="8828314" y="668927"/>
            <a:ext cx="28194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/>
              <a:t>Setting up the game</a:t>
            </a:r>
            <a:r>
              <a:rPr lang="en-GB" b="1" dirty="0"/>
              <a:t>:</a:t>
            </a:r>
            <a:br>
              <a:rPr lang="en-GB" b="1" dirty="0"/>
            </a:br>
            <a:endParaRPr lang="en-GB" b="1" dirty="0"/>
          </a:p>
          <a:p>
            <a:r>
              <a:rPr lang="en-GB" sz="3000" dirty="0"/>
              <a:t>Lay out the 6 ‘Event Cards’</a:t>
            </a:r>
          </a:p>
          <a:p>
            <a:endParaRPr lang="en-GB" dirty="0"/>
          </a:p>
          <a:p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Each player should choose a place to live – place a token on your chosen location.</a:t>
            </a:r>
            <a:br>
              <a:rPr lang="en-GB" dirty="0">
                <a:solidFill>
                  <a:schemeClr val="bg1">
                    <a:lumMod val="65000"/>
                  </a:schemeClr>
                </a:solidFill>
              </a:rPr>
            </a:br>
            <a:endParaRPr lang="en-GB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Place a counter in the Round 1: Now box, and a counter at the bottom of the thermometer.</a:t>
            </a:r>
          </a:p>
          <a:p>
            <a:endParaRPr lang="en-GB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Give each player two counters (coins).</a:t>
            </a:r>
          </a:p>
        </p:txBody>
      </p:sp>
    </p:spTree>
    <p:extLst>
      <p:ext uri="{BB962C8B-B14F-4D97-AF65-F5344CB8AC3E}">
        <p14:creationId xmlns:p14="http://schemas.microsoft.com/office/powerpoint/2010/main" val="1456314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CFDA283-88DD-4A1C-8061-9933CEF9EE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4934" y="668927"/>
            <a:ext cx="7805143" cy="5520146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BC75B00-B554-772A-C5E4-3DE16C6B83FE}"/>
              </a:ext>
            </a:extLst>
          </p:cNvPr>
          <p:cNvSpPr txBox="1"/>
          <p:nvPr/>
        </p:nvSpPr>
        <p:spPr>
          <a:xfrm>
            <a:off x="8828314" y="668927"/>
            <a:ext cx="2819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Setting up the game:</a:t>
            </a:r>
            <a:br>
              <a:rPr lang="en-GB" b="1" dirty="0"/>
            </a:br>
            <a:endParaRPr lang="en-GB" b="1" dirty="0"/>
          </a:p>
          <a:p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Lay out the 6 ‘Event Cards’</a:t>
            </a:r>
          </a:p>
          <a:p>
            <a:endParaRPr lang="en-GB" dirty="0"/>
          </a:p>
          <a:p>
            <a:r>
              <a:rPr lang="en-GB" sz="2600" dirty="0"/>
              <a:t>Each player should choose a place to live – place a token on your choice.</a:t>
            </a:r>
            <a:br>
              <a:rPr lang="en-GB" dirty="0"/>
            </a:br>
            <a:endParaRPr lang="en-GB" dirty="0"/>
          </a:p>
          <a:p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Place a counter in the Round 1: Now box, and a counter at the bottom of the thermometer.</a:t>
            </a:r>
          </a:p>
          <a:p>
            <a:endParaRPr lang="en-GB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Give each player two counters (coins).</a:t>
            </a:r>
          </a:p>
        </p:txBody>
      </p:sp>
    </p:spTree>
    <p:extLst>
      <p:ext uri="{BB962C8B-B14F-4D97-AF65-F5344CB8AC3E}">
        <p14:creationId xmlns:p14="http://schemas.microsoft.com/office/powerpoint/2010/main" val="1388589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CFDA283-88DD-4A1C-8061-9933CEF9EE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4934" y="668927"/>
            <a:ext cx="7805143" cy="5520146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BC75B00-B554-772A-C5E4-3DE16C6B83FE}"/>
              </a:ext>
            </a:extLst>
          </p:cNvPr>
          <p:cNvSpPr txBox="1"/>
          <p:nvPr/>
        </p:nvSpPr>
        <p:spPr>
          <a:xfrm>
            <a:off x="8828314" y="668927"/>
            <a:ext cx="28194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Setting up the game:</a:t>
            </a:r>
            <a:br>
              <a:rPr lang="en-GB" b="1" dirty="0"/>
            </a:br>
            <a:endParaRPr lang="en-GB" b="1" dirty="0"/>
          </a:p>
          <a:p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Lay out the 6 ‘Event Cards’</a:t>
            </a:r>
          </a:p>
          <a:p>
            <a:endParaRPr lang="en-GB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Each player should choose a place to live – place a token on your chosen location.</a:t>
            </a:r>
            <a:br>
              <a:rPr lang="en-GB" dirty="0"/>
            </a:br>
            <a:endParaRPr lang="en-GB" dirty="0"/>
          </a:p>
          <a:p>
            <a:r>
              <a:rPr lang="en-GB" sz="2600" dirty="0"/>
              <a:t>Place a counter in the ‘Round 1: Now box’, </a:t>
            </a:r>
            <a:r>
              <a:rPr lang="en-GB" sz="2600" b="1" dirty="0"/>
              <a:t>and</a:t>
            </a:r>
            <a:r>
              <a:rPr lang="en-GB" sz="2600" dirty="0"/>
              <a:t> a counter at the bottom of the thermometer.</a:t>
            </a:r>
          </a:p>
          <a:p>
            <a:endParaRPr lang="en-GB" dirty="0"/>
          </a:p>
          <a:p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Give each player two counters (coins).</a:t>
            </a:r>
          </a:p>
        </p:txBody>
      </p:sp>
    </p:spTree>
    <p:extLst>
      <p:ext uri="{BB962C8B-B14F-4D97-AF65-F5344CB8AC3E}">
        <p14:creationId xmlns:p14="http://schemas.microsoft.com/office/powerpoint/2010/main" val="1028817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CFDA283-88DD-4A1C-8061-9933CEF9EE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4934" y="668927"/>
            <a:ext cx="7805143" cy="5520146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BC75B00-B554-772A-C5E4-3DE16C6B83FE}"/>
              </a:ext>
            </a:extLst>
          </p:cNvPr>
          <p:cNvSpPr txBox="1"/>
          <p:nvPr/>
        </p:nvSpPr>
        <p:spPr>
          <a:xfrm>
            <a:off x="8828314" y="668927"/>
            <a:ext cx="28194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Setting up the game:</a:t>
            </a:r>
            <a:br>
              <a:rPr lang="en-GB" b="1" dirty="0"/>
            </a:br>
            <a:endParaRPr lang="en-GB" b="1" dirty="0"/>
          </a:p>
          <a:p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Lay out the 6 ‘Event Cards’</a:t>
            </a:r>
          </a:p>
          <a:p>
            <a:endParaRPr lang="en-GB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Each player should choose a place to live – place a token on your chosen location.</a:t>
            </a:r>
            <a:br>
              <a:rPr lang="en-GB" dirty="0">
                <a:solidFill>
                  <a:schemeClr val="bg1">
                    <a:lumMod val="65000"/>
                  </a:schemeClr>
                </a:solidFill>
              </a:rPr>
            </a:br>
            <a:endParaRPr lang="en-GB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Place a counter in the Round 1: Now box, and a counter at the bottom of the thermometer.</a:t>
            </a:r>
          </a:p>
          <a:p>
            <a:endParaRPr lang="en-GB" dirty="0"/>
          </a:p>
          <a:p>
            <a:r>
              <a:rPr lang="en-GB" sz="2600" dirty="0"/>
              <a:t>Give each player two counters (coins).</a:t>
            </a:r>
          </a:p>
        </p:txBody>
      </p:sp>
    </p:spTree>
    <p:extLst>
      <p:ext uri="{BB962C8B-B14F-4D97-AF65-F5344CB8AC3E}">
        <p14:creationId xmlns:p14="http://schemas.microsoft.com/office/powerpoint/2010/main" val="1050174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CFDA283-88DD-4A1C-8061-9933CEF9EE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94771" y="2048963"/>
            <a:ext cx="3902572" cy="2760073"/>
          </a:xfr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AA5503E-F7E0-D2B4-AF99-77EDB14E856A}"/>
              </a:ext>
            </a:extLst>
          </p:cNvPr>
          <p:cNvSpPr txBox="1"/>
          <p:nvPr/>
        </p:nvSpPr>
        <p:spPr>
          <a:xfrm>
            <a:off x="794657" y="751114"/>
            <a:ext cx="60156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Playing the game…</a:t>
            </a:r>
          </a:p>
          <a:p>
            <a:endParaRPr lang="en-GB" sz="3600" dirty="0"/>
          </a:p>
          <a:p>
            <a:r>
              <a:rPr lang="en-GB" sz="3200" dirty="0"/>
              <a:t>The game is played over 4 rounds, </a:t>
            </a:r>
            <a:r>
              <a:rPr lang="en-GB" sz="3200" b="1" dirty="0"/>
              <a:t>round one is now</a:t>
            </a:r>
            <a:r>
              <a:rPr lang="en-GB" sz="3200" dirty="0"/>
              <a:t>, and each round is 10 years in the future.</a:t>
            </a:r>
          </a:p>
          <a:p>
            <a:endParaRPr lang="en-GB" sz="3200" dirty="0"/>
          </a:p>
          <a:p>
            <a:r>
              <a:rPr lang="en-GB" sz="3200" dirty="0"/>
              <a:t>Your job is to work together to </a:t>
            </a:r>
            <a:r>
              <a:rPr lang="en-GB" sz="3200" b="1" dirty="0"/>
              <a:t>limit the rise in temperature</a:t>
            </a:r>
            <a:r>
              <a:rPr lang="en-GB" sz="3200" dirty="0"/>
              <a:t> that, the lower your end temperature the better you have done!</a:t>
            </a:r>
          </a:p>
        </p:txBody>
      </p:sp>
    </p:spTree>
    <p:extLst>
      <p:ext uri="{BB962C8B-B14F-4D97-AF65-F5344CB8AC3E}">
        <p14:creationId xmlns:p14="http://schemas.microsoft.com/office/powerpoint/2010/main" val="3989668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80E25-F77D-B876-9A7A-F27EB65F7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Each round…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331D1-3A95-C5AE-8254-A1C3FF88E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95600" cy="4351338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b="1" dirty="0"/>
              <a:t>Get your money, this is 2 coins per player.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bg1">
                    <a:lumMod val="65000"/>
                  </a:schemeClr>
                </a:solidFill>
              </a:rPr>
              <a:t>Chose how to spend your money and place it on the actions.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bg1">
                    <a:lumMod val="65000"/>
                  </a:schemeClr>
                </a:solidFill>
              </a:rPr>
              <a:t>Once everyone has placed their coins, work out the impact.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bg1">
                    <a:lumMod val="65000"/>
                  </a:schemeClr>
                </a:solidFill>
              </a:rPr>
              <a:t>Increase the temperature.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bg1">
                    <a:lumMod val="65000"/>
                  </a:schemeClr>
                </a:solidFill>
              </a:rPr>
              <a:t>Roll the dice to find out your weather events. 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0BAF85C-6F51-6154-8661-E88771A30AF8}"/>
              </a:ext>
            </a:extLst>
          </p:cNvPr>
          <p:cNvSpPr/>
          <p:nvPr/>
        </p:nvSpPr>
        <p:spPr>
          <a:xfrm>
            <a:off x="9077885" y="1690688"/>
            <a:ext cx="726141" cy="726141"/>
          </a:xfrm>
          <a:prstGeom prst="ellipse">
            <a:avLst/>
          </a:prstGeom>
          <a:solidFill>
            <a:srgbClr val="9452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7518D48-63E0-2320-EC27-9E6FDE4A04C5}"/>
              </a:ext>
            </a:extLst>
          </p:cNvPr>
          <p:cNvSpPr/>
          <p:nvPr/>
        </p:nvSpPr>
        <p:spPr>
          <a:xfrm>
            <a:off x="10009095" y="1690688"/>
            <a:ext cx="726141" cy="726141"/>
          </a:xfrm>
          <a:prstGeom prst="ellipse">
            <a:avLst/>
          </a:prstGeom>
          <a:solidFill>
            <a:srgbClr val="9452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308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1362</TotalTime>
  <Words>785</Words>
  <Application>Microsoft Macintosh PowerPoint</Application>
  <PresentationFormat>Widescreen</PresentationFormat>
  <Paragraphs>88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Office Theme</vt:lpstr>
      <vt:lpstr>Climate Change</vt:lpstr>
      <vt:lpstr>What do we know  about climate  change?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Each round…</vt:lpstr>
      <vt:lpstr>Each round…</vt:lpstr>
      <vt:lpstr>Each round…</vt:lpstr>
      <vt:lpstr>Each round…</vt:lpstr>
      <vt:lpstr>Each round…</vt:lpstr>
      <vt:lpstr>Round 1 Round 2 Round 3 Round 4</vt:lpstr>
      <vt:lpstr>Round 1 Round 2 Round 3 Round 4</vt:lpstr>
      <vt:lpstr>Round 1 Round 2 Round 3 Round 4</vt:lpstr>
      <vt:lpstr>Round 1 Round 2 Round 3 Round 4*       *final round!</vt:lpstr>
      <vt:lpstr>End of game 1, how well did you do?</vt:lpstr>
      <vt:lpstr>We’re going to play again!  This time talk about your strategy as a group before you play.</vt:lpstr>
      <vt:lpstr>Round 1 Round 2 Round 3 Round 4</vt:lpstr>
      <vt:lpstr>Round 1 Round 2 Round 3 Round 4</vt:lpstr>
      <vt:lpstr>Round 1 Round 2 Round 3 Round 4</vt:lpstr>
      <vt:lpstr>Round 1 Round 2 Round 3 Round 4*       *final round!</vt:lpstr>
      <vt:lpstr>Climate Change: It’s in Our Hands</vt:lpstr>
      <vt:lpstr>What is better?</vt:lpstr>
      <vt:lpstr>What is better?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Climate Change</dc:title>
  <dc:creator>Joe Shimwell</dc:creator>
  <cp:lastModifiedBy>Joe Shimwell</cp:lastModifiedBy>
  <cp:revision>2</cp:revision>
  <dcterms:created xsi:type="dcterms:W3CDTF">2023-09-25T12:16:23Z</dcterms:created>
  <dcterms:modified xsi:type="dcterms:W3CDTF">2023-09-26T11:02:40Z</dcterms:modified>
</cp:coreProperties>
</file>