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256" r:id="rId5"/>
    <p:sldId id="264" r:id="rId6"/>
    <p:sldId id="266" r:id="rId7"/>
    <p:sldId id="268" r:id="rId8"/>
    <p:sldId id="258" r:id="rId9"/>
    <p:sldId id="262" r:id="rId10"/>
    <p:sldId id="261" r:id="rId11"/>
    <p:sldId id="283" r:id="rId12"/>
    <p:sldId id="267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7" r:id="rId31"/>
    <p:sldId id="304" r:id="rId32"/>
    <p:sldId id="279" r:id="rId33"/>
    <p:sldId id="312" r:id="rId34"/>
    <p:sldId id="313" r:id="rId35"/>
    <p:sldId id="310" r:id="rId36"/>
    <p:sldId id="280" r:id="rId37"/>
    <p:sldId id="281" r:id="rId38"/>
    <p:sldId id="282" r:id="rId39"/>
    <p:sldId id="276" r:id="rId40"/>
    <p:sldId id="277" r:id="rId41"/>
    <p:sldId id="308" r:id="rId42"/>
    <p:sldId id="309" r:id="rId43"/>
    <p:sldId id="284" r:id="rId44"/>
    <p:sldId id="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6"/>
    <p:restoredTop sz="94718"/>
  </p:normalViewPr>
  <p:slideViewPr>
    <p:cSldViewPr snapToGrid="0">
      <p:cViewPr varScale="1">
        <p:scale>
          <a:sx n="117" d="100"/>
          <a:sy n="117" d="100"/>
        </p:scale>
        <p:origin x="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BD0DA-F1B5-45D0-8E76-A15C9381AB4C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DDD17-8318-4D93-9514-4D662AB038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52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 Iteration needs to be on this section somewhere.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54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a example of how to use the stencil on each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80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0F8F9-922B-6B80-2DD3-E117C0EDB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06E65-2DC1-4E4B-0CED-E91053008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1B530-A62B-ACA9-28EC-7505ECD10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a example of how to use the stencil on each section.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F6E6C-C597-A0DD-2D67-D79086F7E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209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539C1-8BC2-FC95-249F-103370EA3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E759D8-62F4-4AA4-0BC3-DEFB9F035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C88D1-5D13-3FCB-A531-C97CCA6AA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a example of how to use the stencil on each section.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25783-3CC6-DB7E-5B1A-6E874D2A7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80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7841A-346D-3690-45C4-A3D02C97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21C3D-C770-93B5-4212-696005FD7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3EF2C-5377-AB11-2C86-A981C5732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Insert a example of how to use the stencil on each section.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C11D9-F798-AC54-1766-C371C915F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1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Certain children were struggling to understand how to do the next steps of the triangle so were falling behind or doing it wrong, this was a minority of the class. In different sessions this could be most of the students and therefore a lot of students would be falling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818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Certain children were struggling to understand how to do the next steps of the triangle so were falling behind or doing it wrong, this was a minority of the class. In different sessions this could be most of the students and therefore a lot of students would be falling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8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Certain children were struggling to understand how to do the next steps of the triangle so were falling behind or doing it wrong, this was a minority of the class. In different sessions this could be most of the students and therefore a lot of students would be falling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DD17-8318-4D93-9514-4D662AB0389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72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BAED-F522-4A43-AAF6-A3EF3AE95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077913"/>
            <a:ext cx="751062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42FC5-8E10-B74A-B05C-0FC34F94E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51733"/>
            <a:ext cx="751062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63936-E734-8B40-B280-757B88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FC40-4762-F44E-8BB7-17B147BF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9E51C-CD2C-3444-B07B-614DA5C7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icture 6">
            <a:extLst>
              <a:ext uri="{FF2B5EF4-FFF2-40B4-BE49-F238E27FC236}">
                <a16:creationId xmlns:a16="http://schemas.microsoft.com/office/drawing/2014/main" id="{FD65ED2B-12C5-EF4D-8F6D-6075609AB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7023" y="0"/>
            <a:ext cx="300497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Picture 7">
            <a:extLst>
              <a:ext uri="{FF2B5EF4-FFF2-40B4-BE49-F238E27FC236}">
                <a16:creationId xmlns:a16="http://schemas.microsoft.com/office/drawing/2014/main" id="{7103E7DD-FFFD-4445-866C-B26FF783A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85229" y="5605186"/>
            <a:ext cx="3060701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CB544-82CF-D049-867B-ACBE5443E2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5605186"/>
            <a:ext cx="3007873" cy="9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3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9E88-3C0B-3E4B-8400-8F9017EC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C23DF-D9AB-464D-B184-2164C82F5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5CF3F-9167-9E48-8D94-CD913CB56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AB73A-5D09-B846-BC75-AAB63350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CC43-C483-6F4B-9A0D-EB2D9A64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6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7F468A-6778-E645-BA0A-75CE45A9FE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709E78-43AE-504C-A927-FB9ED05C3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47483-D340-5A46-8C64-A1BD4BBE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D58CF-B239-7C40-95E8-9A14D7AC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3DDDD-E4F4-2849-851A-5000CBEF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9B30-C920-6748-A234-0B61DA3A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0087-7039-6C49-AC60-DCB16ACE7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3B54B-2445-4946-8ABD-2CF13B45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9DBF7-CD57-5340-B0DF-2CEA628F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2F150-5C88-CC44-9CF9-9B47B458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C832-6F43-5148-A0B8-6A251235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1FC8A-9428-484C-BC4F-69CA39139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28E24-182C-3843-A181-CADB757C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279B-54A0-A646-A9F0-D1B326C7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46FAF-1181-ED44-AEC7-8F8C1F50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C7CED-E4EB-A74A-BB88-4A5CB148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33FF5-5FE4-C54E-975E-35C2F87A1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F4F06-75F1-594B-ADA4-D6DF23891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0052A-46E6-DD41-B2FB-ECBB5978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9F245-5CDA-494A-A9C6-3DBF37C4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9F363-6255-1D4B-A3B3-07955549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9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4126-5C0C-6943-ADAA-D3CEA9F4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C94D0-5EF7-E741-9442-51DE59E18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0BC44-512D-3442-8E26-28957A4D5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7B076-E839-E04B-8385-A342D109B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5FEA3-3A80-6147-8D69-7802391F4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EAABA-9A2A-4F40-B985-B899C11C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01654-F1E3-B04C-B67C-A677D2346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0CFB5-185E-1F41-B051-168879A8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6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BB8D-75B5-A247-82FA-C11500A0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91767-000C-EF44-8303-0EE4B2D8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08B9C-4604-BC4F-8810-69BF88E2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047A4-2A96-7C48-B0A3-EFA7562B0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1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03A5C-A7A8-D74D-9D41-2F871F1B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DD834-2EBC-114D-870B-DB2EF3EC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820F8-93EA-7E45-A33C-250CD7F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4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1199-C026-2B4A-9EA1-0DC219E6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68EB9-2382-DD4D-AFA4-A526740DB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14C69-BE30-354E-AA4C-715E66E16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F1F42-609E-9743-9BFB-51B73AEF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249F9-EE7C-7C42-B265-D164946A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C80FA-EBDA-8D45-A7B8-CA465591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3125-043A-2E46-BF4E-C7CA766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F7A06-E7B0-D240-8218-CB00AB86B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A0B4A-F7FC-6C46-BF35-C5C3602B3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B138B-5106-B341-A1E7-000A2740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E22C3-F7C2-0B40-969F-48C877C45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34C73-83AF-DC4C-8108-8750DF27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4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8722A8-0081-B547-91BE-94245B70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E6E65-B41C-9847-A275-9A47F24E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0807-527D-8B40-9B63-32CA929F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C6C85-3017-2B48-B3EE-CD7A6F8689C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9341A-C2FB-6E47-BBED-97CE16A99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C94B5-CBF8-7E4F-B538-26B4F0DF5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7A3A4-9FAF-3845-8660-C0DED12F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7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0F3B-0304-B140-B68E-7A1D4A7A7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Mathematician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9D643-06B2-CF4C-BD94-89FB4BA5D5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/>
              <a:t>curious</a:t>
            </a:r>
            <a:r>
              <a:rPr lang="en-GB" dirty="0"/>
              <a:t>  | </a:t>
            </a:r>
            <a:r>
              <a:rPr lang="en-GB" b="1" dirty="0"/>
              <a:t>creative</a:t>
            </a:r>
            <a:r>
              <a:rPr lang="en-GB" dirty="0"/>
              <a:t>  | </a:t>
            </a:r>
            <a:r>
              <a:rPr lang="en-GB" b="1" dirty="0"/>
              <a:t>logical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3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E902-C703-05DF-320D-AA109C9F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p of the united kingdom&#10;&#10;Description automatically generated">
            <a:extLst>
              <a:ext uri="{FF2B5EF4-FFF2-40B4-BE49-F238E27FC236}">
                <a16:creationId xmlns:a16="http://schemas.microsoft.com/office/drawing/2014/main" id="{7C9A1558-5EB4-3FC0-3C3E-4602CD3AB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4947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EB41-67E8-C3AF-D73E-ABF9B13B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p of the united kingdom&#10;&#10;Description automatically generated">
            <a:extLst>
              <a:ext uri="{FF2B5EF4-FFF2-40B4-BE49-F238E27FC236}">
                <a16:creationId xmlns:a16="http://schemas.microsoft.com/office/drawing/2014/main" id="{77416941-F7F4-3F85-41DE-94F681B10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7EC9D-4B36-9831-7A4E-EB5CFCC7761B}"/>
              </a:ext>
            </a:extLst>
          </p:cNvPr>
          <p:cNvSpPr txBox="1"/>
          <p:nvPr/>
        </p:nvSpPr>
        <p:spPr>
          <a:xfrm>
            <a:off x="6781800" y="1270983"/>
            <a:ext cx="2609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0000"/>
                </a:solidFill>
              </a:rPr>
              <a:t>Coastline 4239km</a:t>
            </a:r>
          </a:p>
        </p:txBody>
      </p:sp>
    </p:spTree>
    <p:extLst>
      <p:ext uri="{BB962C8B-B14F-4D97-AF65-F5344CB8AC3E}">
        <p14:creationId xmlns:p14="http://schemas.microsoft.com/office/powerpoint/2010/main" val="329627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EE93-AF37-82F6-CC44-6D15F81D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-up of a land&#10;&#10;Description automatically generated">
            <a:extLst>
              <a:ext uri="{FF2B5EF4-FFF2-40B4-BE49-F238E27FC236}">
                <a16:creationId xmlns:a16="http://schemas.microsoft.com/office/drawing/2014/main" id="{4A3CC056-BDC5-B4BC-70BD-D59F377A8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254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D870-A0A0-BBF2-448F-D7F6363C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p of land with a red line&#10;&#10;Description automatically generated">
            <a:extLst>
              <a:ext uri="{FF2B5EF4-FFF2-40B4-BE49-F238E27FC236}">
                <a16:creationId xmlns:a16="http://schemas.microsoft.com/office/drawing/2014/main" id="{CAB35DDE-6F65-199F-4460-FEAF1577F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5B150-BD5A-6D95-9626-95FDCFDAB1F5}"/>
              </a:ext>
            </a:extLst>
          </p:cNvPr>
          <p:cNvSpPr txBox="1"/>
          <p:nvPr/>
        </p:nvSpPr>
        <p:spPr>
          <a:xfrm>
            <a:off x="8086725" y="905858"/>
            <a:ext cx="326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0000"/>
                </a:solidFill>
              </a:rPr>
              <a:t>Coastline: 64km </a:t>
            </a:r>
          </a:p>
        </p:txBody>
      </p:sp>
    </p:spTree>
    <p:extLst>
      <p:ext uri="{BB962C8B-B14F-4D97-AF65-F5344CB8AC3E}">
        <p14:creationId xmlns:p14="http://schemas.microsoft.com/office/powerpoint/2010/main" val="23121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4B9C-4166-27F8-2F3B-D3334D9B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63.8</a:t>
            </a:r>
          </a:p>
        </p:txBody>
      </p:sp>
      <p:pic>
        <p:nvPicPr>
          <p:cNvPr id="5" name="Content Placeholder 4" descr="A map of the coast line&#10;&#10;Description automatically generated">
            <a:extLst>
              <a:ext uri="{FF2B5EF4-FFF2-40B4-BE49-F238E27FC236}">
                <a16:creationId xmlns:a16="http://schemas.microsoft.com/office/drawing/2014/main" id="{06AF02E3-8D0D-E722-7284-FE9625CDB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4EA66-D038-70BF-BB98-BB4B96F33152}"/>
              </a:ext>
            </a:extLst>
          </p:cNvPr>
          <p:cNvSpPr txBox="1"/>
          <p:nvPr/>
        </p:nvSpPr>
        <p:spPr>
          <a:xfrm>
            <a:off x="7794401" y="2767280"/>
            <a:ext cx="3640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Coastline 64km</a:t>
            </a:r>
          </a:p>
          <a:p>
            <a:r>
              <a:rPr lang="en-GB" sz="4000" dirty="0">
                <a:solidFill>
                  <a:srgbClr val="FFFF00"/>
                </a:solidFill>
              </a:rPr>
              <a:t>Coastline 71km</a:t>
            </a:r>
          </a:p>
        </p:txBody>
      </p:sp>
    </p:spTree>
    <p:extLst>
      <p:ext uri="{BB962C8B-B14F-4D97-AF65-F5344CB8AC3E}">
        <p14:creationId xmlns:p14="http://schemas.microsoft.com/office/powerpoint/2010/main" val="17506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A251-6559-34A4-87C8-1CDCEAB9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p of land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BFBDFCCD-2956-A022-CD5A-C855C9126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C1C25-02E8-51DF-A886-0EAFC4EE6488}"/>
              </a:ext>
            </a:extLst>
          </p:cNvPr>
          <p:cNvSpPr txBox="1"/>
          <p:nvPr/>
        </p:nvSpPr>
        <p:spPr>
          <a:xfrm>
            <a:off x="7643813" y="1974851"/>
            <a:ext cx="4038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FF00"/>
                </a:solidFill>
              </a:rPr>
              <a:t>Coastline 71km</a:t>
            </a:r>
          </a:p>
        </p:txBody>
      </p:sp>
    </p:spTree>
    <p:extLst>
      <p:ext uri="{BB962C8B-B14F-4D97-AF65-F5344CB8AC3E}">
        <p14:creationId xmlns:p14="http://schemas.microsoft.com/office/powerpoint/2010/main" val="324159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AAC18-6881-0EE6-8EDF-988E560D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erial view of a land and water&#10;&#10;Description automatically generated">
            <a:extLst>
              <a:ext uri="{FF2B5EF4-FFF2-40B4-BE49-F238E27FC236}">
                <a16:creationId xmlns:a16="http://schemas.microsoft.com/office/drawing/2014/main" id="{E45E0E74-5D90-30B2-5C24-3948B660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3815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BC50-60A1-81BB-5353-70502E2B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red line on a body of water&#10;&#10;Description automatically generated">
            <a:extLst>
              <a:ext uri="{FF2B5EF4-FFF2-40B4-BE49-F238E27FC236}">
                <a16:creationId xmlns:a16="http://schemas.microsoft.com/office/drawing/2014/main" id="{48AB0DA6-E5A9-0832-DE78-1BA2D0287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0CB264-082A-BE3E-53C0-85AA3E81524E}"/>
              </a:ext>
            </a:extLst>
          </p:cNvPr>
          <p:cNvSpPr txBox="1"/>
          <p:nvPr/>
        </p:nvSpPr>
        <p:spPr>
          <a:xfrm>
            <a:off x="8248650" y="1153172"/>
            <a:ext cx="3105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0000"/>
                </a:solidFill>
              </a:rPr>
              <a:t>Coastline: 13km</a:t>
            </a:r>
          </a:p>
        </p:txBody>
      </p:sp>
    </p:spTree>
    <p:extLst>
      <p:ext uri="{BB962C8B-B14F-4D97-AF65-F5344CB8AC3E}">
        <p14:creationId xmlns:p14="http://schemas.microsoft.com/office/powerpoint/2010/main" val="403222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ED6E5-F167-8DC8-3577-0860BEE2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aerial view of a river&#10;&#10;Description automatically generated">
            <a:extLst>
              <a:ext uri="{FF2B5EF4-FFF2-40B4-BE49-F238E27FC236}">
                <a16:creationId xmlns:a16="http://schemas.microsoft.com/office/drawing/2014/main" id="{27EC704D-CAE3-5A50-DFDB-1D4208D30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0084B-B3F5-602C-2A4F-4C03F69E0608}"/>
              </a:ext>
            </a:extLst>
          </p:cNvPr>
          <p:cNvSpPr txBox="1"/>
          <p:nvPr/>
        </p:nvSpPr>
        <p:spPr>
          <a:xfrm>
            <a:off x="8407153" y="1120088"/>
            <a:ext cx="3302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FF0000"/>
                </a:solidFill>
              </a:rPr>
              <a:t>Coastline: 13km</a:t>
            </a:r>
          </a:p>
          <a:p>
            <a:r>
              <a:rPr lang="en-GB" sz="4000">
                <a:solidFill>
                  <a:srgbClr val="FFFF00"/>
                </a:solidFill>
              </a:rPr>
              <a:t>Coastline: 15km</a:t>
            </a:r>
          </a:p>
        </p:txBody>
      </p:sp>
    </p:spTree>
    <p:extLst>
      <p:ext uri="{BB962C8B-B14F-4D97-AF65-F5344CB8AC3E}">
        <p14:creationId xmlns:p14="http://schemas.microsoft.com/office/powerpoint/2010/main" val="2114753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89A9-FEF5-A3FD-957A-AFF0699B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atellite view of a land with water&#10;&#10;Description automatically generated with medium confidence">
            <a:extLst>
              <a:ext uri="{FF2B5EF4-FFF2-40B4-BE49-F238E27FC236}">
                <a16:creationId xmlns:a16="http://schemas.microsoft.com/office/drawing/2014/main" id="{22B457E4-436E-678B-E191-C98F69B91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1644D-B1B3-9663-C29E-31944E22C443}"/>
              </a:ext>
            </a:extLst>
          </p:cNvPr>
          <p:cNvSpPr txBox="1"/>
          <p:nvPr/>
        </p:nvSpPr>
        <p:spPr>
          <a:xfrm>
            <a:off x="8412703" y="1027906"/>
            <a:ext cx="2867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FFFF00"/>
                </a:solidFill>
              </a:rPr>
              <a:t>Coastline: 15km</a:t>
            </a:r>
          </a:p>
          <a:p>
            <a:r>
              <a:rPr lang="en-GB" sz="4000">
                <a:solidFill>
                  <a:srgbClr val="00B050"/>
                </a:solidFill>
              </a:rPr>
              <a:t>Coastline: 19km</a:t>
            </a:r>
          </a:p>
        </p:txBody>
      </p:sp>
    </p:spTree>
    <p:extLst>
      <p:ext uri="{BB962C8B-B14F-4D97-AF65-F5344CB8AC3E}">
        <p14:creationId xmlns:p14="http://schemas.microsoft.com/office/powerpoint/2010/main" val="63536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B436-1654-8599-F85C-6FA3CE78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skills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5865E-BFBB-D0A9-61BF-00EFDC5E5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8000" dirty="0"/>
              <a:t>Curiosity</a:t>
            </a:r>
          </a:p>
          <a:p>
            <a:r>
              <a:rPr lang="en-GB" sz="8000" dirty="0"/>
              <a:t>Creativity</a:t>
            </a:r>
          </a:p>
          <a:p>
            <a:r>
              <a:rPr lang="en-GB" sz="8000" dirty="0"/>
              <a:t>Logic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79657-3D61-176C-E106-4639F3D84C78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Mathematician	 </a:t>
            </a:r>
            <a:r>
              <a:rPr lang="en-GB" b="1" dirty="0"/>
              <a:t>curious</a:t>
            </a:r>
            <a:r>
              <a:rPr lang="en-GB" dirty="0"/>
              <a:t>  | </a:t>
            </a:r>
            <a:r>
              <a:rPr lang="en-GB" b="1" dirty="0"/>
              <a:t>creative</a:t>
            </a:r>
            <a:r>
              <a:rPr lang="en-GB" dirty="0"/>
              <a:t>  | </a:t>
            </a:r>
            <a:r>
              <a:rPr lang="en-GB" b="1" dirty="0"/>
              <a:t>logical</a:t>
            </a:r>
          </a:p>
        </p:txBody>
      </p:sp>
    </p:spTree>
    <p:extLst>
      <p:ext uri="{BB962C8B-B14F-4D97-AF65-F5344CB8AC3E}">
        <p14:creationId xmlns:p14="http://schemas.microsoft.com/office/powerpoint/2010/main" val="2721356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70B9-F44B-4D01-1E0C-CF27F48F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p of land with water&#10;&#10;Description automatically generated with medium confidence">
            <a:extLst>
              <a:ext uri="{FF2B5EF4-FFF2-40B4-BE49-F238E27FC236}">
                <a16:creationId xmlns:a16="http://schemas.microsoft.com/office/drawing/2014/main" id="{4BD3F6D1-F006-7D54-3CF7-59365AB89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5C3AF1-D809-1081-C4F5-0913A2387530}"/>
              </a:ext>
            </a:extLst>
          </p:cNvPr>
          <p:cNvSpPr txBox="1"/>
          <p:nvPr/>
        </p:nvSpPr>
        <p:spPr>
          <a:xfrm>
            <a:off x="8354997" y="628233"/>
            <a:ext cx="36398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FF0000"/>
                </a:solidFill>
              </a:rPr>
              <a:t>Coastline: 13km</a:t>
            </a:r>
          </a:p>
          <a:p>
            <a:r>
              <a:rPr lang="en-GB" sz="4400">
                <a:solidFill>
                  <a:srgbClr val="00B050"/>
                </a:solidFill>
              </a:rPr>
              <a:t>Coastline: 19km</a:t>
            </a:r>
          </a:p>
        </p:txBody>
      </p:sp>
    </p:spTree>
    <p:extLst>
      <p:ext uri="{BB962C8B-B14F-4D97-AF65-F5344CB8AC3E}">
        <p14:creationId xmlns:p14="http://schemas.microsoft.com/office/powerpoint/2010/main" val="172133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1349-5903-49E3-E2B8-C2CFBFB1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erial view of a land and water&#10;&#10;Description automatically generated">
            <a:extLst>
              <a:ext uri="{FF2B5EF4-FFF2-40B4-BE49-F238E27FC236}">
                <a16:creationId xmlns:a16="http://schemas.microsoft.com/office/drawing/2014/main" id="{7DAF8808-07E0-F80D-BC50-E8B7C8754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1253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7B58-FDDD-F2C6-C12C-B944ACFA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erial view of a land with a body of water&#10;&#10;Description automatically generated">
            <a:extLst>
              <a:ext uri="{FF2B5EF4-FFF2-40B4-BE49-F238E27FC236}">
                <a16:creationId xmlns:a16="http://schemas.microsoft.com/office/drawing/2014/main" id="{74018FF8-2006-FB7C-B24E-C22B3B242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6F33C5-95E2-9910-234D-A0D186DC9530}"/>
              </a:ext>
            </a:extLst>
          </p:cNvPr>
          <p:cNvSpPr txBox="1"/>
          <p:nvPr/>
        </p:nvSpPr>
        <p:spPr>
          <a:xfrm>
            <a:off x="8939814" y="1127464"/>
            <a:ext cx="2707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Coastline: 1.4km</a:t>
            </a:r>
          </a:p>
        </p:txBody>
      </p:sp>
    </p:spTree>
    <p:extLst>
      <p:ext uri="{BB962C8B-B14F-4D97-AF65-F5344CB8AC3E}">
        <p14:creationId xmlns:p14="http://schemas.microsoft.com/office/powerpoint/2010/main" val="128630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17C3-A4C4-1B89-AB95-3397B0D5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aerial view of land and water&#10;&#10;Description automatically generated">
            <a:extLst>
              <a:ext uri="{FF2B5EF4-FFF2-40B4-BE49-F238E27FC236}">
                <a16:creationId xmlns:a16="http://schemas.microsoft.com/office/drawing/2014/main" id="{3FBECA9B-4D04-5652-7A6E-3A554A162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CD42A-1EA2-5B73-C575-D89DD1F718D1}"/>
              </a:ext>
            </a:extLst>
          </p:cNvPr>
          <p:cNvSpPr txBox="1"/>
          <p:nvPr/>
        </p:nvSpPr>
        <p:spPr>
          <a:xfrm>
            <a:off x="8788893" y="901651"/>
            <a:ext cx="2778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Coastline: 1.4km</a:t>
            </a:r>
          </a:p>
          <a:p>
            <a:r>
              <a:rPr lang="en-GB" sz="3600">
                <a:solidFill>
                  <a:srgbClr val="FFFF00"/>
                </a:solidFill>
              </a:rPr>
              <a:t>Coastline: 2km</a:t>
            </a:r>
          </a:p>
        </p:txBody>
      </p:sp>
    </p:spTree>
    <p:extLst>
      <p:ext uri="{BB962C8B-B14F-4D97-AF65-F5344CB8AC3E}">
        <p14:creationId xmlns:p14="http://schemas.microsoft.com/office/powerpoint/2010/main" val="65383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727E-9A06-FCC6-EA33-174E8C9B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2B69C-D097-DB41-AA42-F742314E2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aerial view of a land with a line&#10;&#10;Description automatically generated">
            <a:extLst>
              <a:ext uri="{FF2B5EF4-FFF2-40B4-BE49-F238E27FC236}">
                <a16:creationId xmlns:a16="http://schemas.microsoft.com/office/drawing/2014/main" id="{CA96FBDA-307E-89F3-E98B-BC9A2EF16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FB6BBA-1AC3-10AD-DDF1-191F07A7893A}"/>
              </a:ext>
            </a:extLst>
          </p:cNvPr>
          <p:cNvSpPr txBox="1"/>
          <p:nvPr/>
        </p:nvSpPr>
        <p:spPr>
          <a:xfrm>
            <a:off x="8792962" y="1027906"/>
            <a:ext cx="2290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FF00"/>
                </a:solidFill>
              </a:rPr>
              <a:t>Coastline: 2km</a:t>
            </a:r>
          </a:p>
          <a:p>
            <a:r>
              <a:rPr lang="en-GB" sz="3600">
                <a:solidFill>
                  <a:srgbClr val="00B050"/>
                </a:solidFill>
              </a:rPr>
              <a:t>Coastline: 2.1km</a:t>
            </a:r>
          </a:p>
        </p:txBody>
      </p:sp>
    </p:spTree>
    <p:extLst>
      <p:ext uri="{BB962C8B-B14F-4D97-AF65-F5344CB8AC3E}">
        <p14:creationId xmlns:p14="http://schemas.microsoft.com/office/powerpoint/2010/main" val="1311405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1527-7163-626F-FD9E-7216EFD6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aerial view of a land with a body of water&#10;&#10;Description automatically generated">
            <a:extLst>
              <a:ext uri="{FF2B5EF4-FFF2-40B4-BE49-F238E27FC236}">
                <a16:creationId xmlns:a16="http://schemas.microsoft.com/office/drawing/2014/main" id="{AE3F2843-9018-D0DF-42B3-0FD494B41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67E3B0-2D58-1E5F-7A45-A200749635A8}"/>
              </a:ext>
            </a:extLst>
          </p:cNvPr>
          <p:cNvSpPr txBox="1"/>
          <p:nvPr/>
        </p:nvSpPr>
        <p:spPr>
          <a:xfrm>
            <a:off x="8648700" y="778540"/>
            <a:ext cx="2494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92D050"/>
                </a:solidFill>
              </a:rPr>
              <a:t>Coastline: 2.1km</a:t>
            </a:r>
          </a:p>
          <a:p>
            <a:r>
              <a:rPr lang="en-GB" sz="4000">
                <a:solidFill>
                  <a:srgbClr val="9900FF"/>
                </a:solidFill>
              </a:rPr>
              <a:t>Coastline: 2.8km</a:t>
            </a:r>
          </a:p>
        </p:txBody>
      </p:sp>
    </p:spTree>
    <p:extLst>
      <p:ext uri="{BB962C8B-B14F-4D97-AF65-F5344CB8AC3E}">
        <p14:creationId xmlns:p14="http://schemas.microsoft.com/office/powerpoint/2010/main" val="1039195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0A68-E07B-8103-CAFB-2DB3D382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aerial view of a land&#10;&#10;Description automatically generated">
            <a:extLst>
              <a:ext uri="{FF2B5EF4-FFF2-40B4-BE49-F238E27FC236}">
                <a16:creationId xmlns:a16="http://schemas.microsoft.com/office/drawing/2014/main" id="{31C2AC85-B774-7C46-4764-35906DBED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AAA609-8C6A-5B28-49E3-EEEE59B2700E}"/>
              </a:ext>
            </a:extLst>
          </p:cNvPr>
          <p:cNvSpPr txBox="1"/>
          <p:nvPr/>
        </p:nvSpPr>
        <p:spPr>
          <a:xfrm>
            <a:off x="8601075" y="689250"/>
            <a:ext cx="2752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Coastline: 1.4km</a:t>
            </a:r>
          </a:p>
          <a:p>
            <a:r>
              <a:rPr lang="en-GB" sz="3600" dirty="0">
                <a:solidFill>
                  <a:srgbClr val="9900FF"/>
                </a:solidFill>
              </a:rPr>
              <a:t>Coastline: 2.8km</a:t>
            </a:r>
          </a:p>
        </p:txBody>
      </p:sp>
    </p:spTree>
    <p:extLst>
      <p:ext uri="{BB962C8B-B14F-4D97-AF65-F5344CB8AC3E}">
        <p14:creationId xmlns:p14="http://schemas.microsoft.com/office/powerpoint/2010/main" val="2810621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EB41-67E8-C3AF-D73E-ABF9B13B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p of the united kingdom&#10;&#10;Description automatically generated">
            <a:extLst>
              <a:ext uri="{FF2B5EF4-FFF2-40B4-BE49-F238E27FC236}">
                <a16:creationId xmlns:a16="http://schemas.microsoft.com/office/drawing/2014/main" id="{77416941-F7F4-3F85-41DE-94F681B10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7EC9D-4B36-9831-7A4E-EB5CFCC7761B}"/>
              </a:ext>
            </a:extLst>
          </p:cNvPr>
          <p:cNvSpPr txBox="1"/>
          <p:nvPr/>
        </p:nvSpPr>
        <p:spPr>
          <a:xfrm>
            <a:off x="7096124" y="813594"/>
            <a:ext cx="2609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</a:rPr>
              <a:t>Coastline 4239km</a:t>
            </a:r>
          </a:p>
          <a:p>
            <a:r>
              <a:rPr lang="en-GB" sz="4800" dirty="0">
                <a:solidFill>
                  <a:srgbClr val="FF2F92"/>
                </a:solidFill>
              </a:rPr>
              <a:t>Or </a:t>
            </a:r>
          </a:p>
          <a:p>
            <a:r>
              <a:rPr lang="en-GB" sz="4800" dirty="0">
                <a:solidFill>
                  <a:srgbClr val="FF2F92"/>
                </a:solidFill>
              </a:rPr>
              <a:t>8500km?</a:t>
            </a:r>
          </a:p>
        </p:txBody>
      </p:sp>
    </p:spTree>
    <p:extLst>
      <p:ext uri="{BB962C8B-B14F-4D97-AF65-F5344CB8AC3E}">
        <p14:creationId xmlns:p14="http://schemas.microsoft.com/office/powerpoint/2010/main" val="776519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20EE94-9240-E224-22CA-E7E339F3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6616" y="510381"/>
            <a:ext cx="3726632" cy="53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930351-711C-68E8-8D18-D65692B3C4A0}"/>
              </a:ext>
            </a:extLst>
          </p:cNvPr>
          <p:cNvSpPr txBox="1"/>
          <p:nvPr/>
        </p:nvSpPr>
        <p:spPr>
          <a:xfrm>
            <a:off x="8038137" y="5978287"/>
            <a:ext cx="314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Niels Fabian Helge von Koch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1870 - 1924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5703B-1A48-D48C-6FF3-A9C0551B5AD2}"/>
              </a:ext>
            </a:extLst>
          </p:cNvPr>
          <p:cNvSpPr txBox="1"/>
          <p:nvPr/>
        </p:nvSpPr>
        <p:spPr>
          <a:xfrm>
            <a:off x="668337" y="510381"/>
            <a:ext cx="623751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Von Koch was fascinated by the Coastline Problem.</a:t>
            </a:r>
          </a:p>
          <a:p>
            <a:endParaRPr lang="en-GB" dirty="0"/>
          </a:p>
          <a:p>
            <a:r>
              <a:rPr lang="en-GB" sz="2800" dirty="0"/>
              <a:t>He was </a:t>
            </a:r>
            <a:r>
              <a:rPr lang="en-GB" sz="2800" b="1" dirty="0"/>
              <a:t>curious</a:t>
            </a:r>
            <a:r>
              <a:rPr lang="en-GB" sz="2800" dirty="0"/>
              <a:t> about what would happen if you kept going, zooming further and further in following </a:t>
            </a:r>
            <a:r>
              <a:rPr lang="en-GB" sz="2800" b="1" dirty="0"/>
              <a:t>logical</a:t>
            </a:r>
            <a:r>
              <a:rPr lang="en-GB" sz="2800" dirty="0"/>
              <a:t> steps.</a:t>
            </a:r>
          </a:p>
          <a:p>
            <a:endParaRPr lang="en-GB" sz="2800" dirty="0"/>
          </a:p>
          <a:p>
            <a:r>
              <a:rPr lang="en-GB" sz="2800" dirty="0"/>
              <a:t>He </a:t>
            </a:r>
            <a:r>
              <a:rPr lang="en-GB" sz="2800" b="1" dirty="0"/>
              <a:t>created</a:t>
            </a:r>
            <a:r>
              <a:rPr lang="en-GB" sz="2800" dirty="0"/>
              <a:t> a set of steps (</a:t>
            </a:r>
            <a:r>
              <a:rPr lang="en-GB" sz="2800" b="1" dirty="0"/>
              <a:t>algorithm</a:t>
            </a:r>
            <a:r>
              <a:rPr lang="en-GB" sz="2800" dirty="0"/>
              <a:t>) to explore this idea mathematically.</a:t>
            </a:r>
          </a:p>
        </p:txBody>
      </p:sp>
    </p:spTree>
    <p:extLst>
      <p:ext uri="{BB962C8B-B14F-4D97-AF65-F5344CB8AC3E}">
        <p14:creationId xmlns:p14="http://schemas.microsoft.com/office/powerpoint/2010/main" val="306930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302BBB-B8C9-FCCB-2481-ABB4F52E2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8F0B4-CBF4-A3EB-71CC-C3793E049F24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64444-37CB-A48E-F09F-EEA70A5A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2406" y="255190"/>
            <a:ext cx="1082787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AE4EC-105F-567F-1960-FD9CFA61095D}"/>
              </a:ext>
            </a:extLst>
          </p:cNvPr>
          <p:cNvSpPr txBox="1"/>
          <p:nvPr/>
        </p:nvSpPr>
        <p:spPr>
          <a:xfrm>
            <a:off x="600075" y="614363"/>
            <a:ext cx="352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Von Koch Algorithm</a:t>
            </a:r>
          </a:p>
          <a:p>
            <a:r>
              <a:rPr lang="en-GB" b="1" dirty="0">
                <a:highlight>
                  <a:srgbClr val="00FF00"/>
                </a:highlight>
              </a:rPr>
              <a:t>Find the longest line(s).</a:t>
            </a:r>
          </a:p>
          <a:p>
            <a:r>
              <a:rPr lang="en-GB" dirty="0"/>
              <a:t>Divide it into 3, find the middle section.</a:t>
            </a:r>
          </a:p>
          <a:p>
            <a:r>
              <a:rPr lang="en-GB" dirty="0"/>
              <a:t>Draw an equilateral triangle with side length of the middle section.</a:t>
            </a:r>
          </a:p>
          <a:p>
            <a:r>
              <a:rPr lang="en-GB" dirty="0"/>
              <a:t>Keep going.</a:t>
            </a:r>
          </a:p>
        </p:txBody>
      </p:sp>
    </p:spTree>
    <p:extLst>
      <p:ext uri="{BB962C8B-B14F-4D97-AF65-F5344CB8AC3E}">
        <p14:creationId xmlns:p14="http://schemas.microsoft.com/office/powerpoint/2010/main" val="141016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CE88-EFD2-41F7-C969-49CBC746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0951"/>
            <a:ext cx="4405313" cy="1563688"/>
          </a:xfrm>
        </p:spPr>
        <p:txBody>
          <a:bodyPr>
            <a:normAutofit fontScale="90000"/>
          </a:bodyPr>
          <a:lstStyle/>
          <a:p>
            <a:r>
              <a:rPr lang="en-GB"/>
              <a:t>Searching for </a:t>
            </a:r>
            <a:br>
              <a:rPr lang="en-GB"/>
            </a:br>
            <a:r>
              <a:rPr lang="en-GB" b="1"/>
              <a:t>Self-Similar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156B3-019F-0A7B-3D21-75228971A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2576513" cy="2347913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Self-similar – one part of an object looks like the whole of an object.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67DF99-8EF3-9D5D-4ADC-D835F48225CF}"/>
              </a:ext>
            </a:extLst>
          </p:cNvPr>
          <p:cNvSpPr/>
          <p:nvPr/>
        </p:nvSpPr>
        <p:spPr>
          <a:xfrm>
            <a:off x="4857070" y="0"/>
            <a:ext cx="9529762" cy="9529762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23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C8CCD-DA25-FFD7-AAD6-632CD5BA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9DCDEC-CE3C-DA19-FDDD-7C17BDCB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FF168-41DC-A376-F765-B18229F90C7A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2FD9F-1F16-6FA2-6CC7-39980706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2406" y="255190"/>
            <a:ext cx="1082787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040F0-5C9F-5977-90B6-DEEA1ADAFBDD}"/>
              </a:ext>
            </a:extLst>
          </p:cNvPr>
          <p:cNvSpPr txBox="1"/>
          <p:nvPr/>
        </p:nvSpPr>
        <p:spPr>
          <a:xfrm>
            <a:off x="600075" y="614363"/>
            <a:ext cx="352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Von Koch Algorithm</a:t>
            </a:r>
          </a:p>
          <a:p>
            <a:r>
              <a:rPr lang="en-GB" dirty="0"/>
              <a:t>Find the longest line(s).</a:t>
            </a:r>
          </a:p>
          <a:p>
            <a:r>
              <a:rPr lang="en-GB" b="1" dirty="0">
                <a:highlight>
                  <a:srgbClr val="00FF00"/>
                </a:highlight>
              </a:rPr>
              <a:t>Divide it into 3, find the middle section.</a:t>
            </a:r>
          </a:p>
          <a:p>
            <a:r>
              <a:rPr lang="en-GB" dirty="0"/>
              <a:t>Draw an equilateral triangle with side length of the middle section.</a:t>
            </a:r>
          </a:p>
          <a:p>
            <a:r>
              <a:rPr lang="en-GB" dirty="0"/>
              <a:t>Keep going.</a:t>
            </a:r>
          </a:p>
        </p:txBody>
      </p:sp>
    </p:spTree>
    <p:extLst>
      <p:ext uri="{BB962C8B-B14F-4D97-AF65-F5344CB8AC3E}">
        <p14:creationId xmlns:p14="http://schemas.microsoft.com/office/powerpoint/2010/main" val="926937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CE54-D36F-D0D9-EC9A-4DCC124BC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8880E-850C-3907-1808-1CA6060C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58156-A911-FA13-4DA3-B0667103635E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97156-71AE-F928-AB34-FB19F2C1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2406" y="255190"/>
            <a:ext cx="1082787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4D607-300E-CE7C-13B3-BB3C800C06FA}"/>
              </a:ext>
            </a:extLst>
          </p:cNvPr>
          <p:cNvSpPr txBox="1"/>
          <p:nvPr/>
        </p:nvSpPr>
        <p:spPr>
          <a:xfrm>
            <a:off x="600075" y="614363"/>
            <a:ext cx="352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Von Koch Algorithm</a:t>
            </a:r>
          </a:p>
          <a:p>
            <a:r>
              <a:rPr lang="en-GB" dirty="0"/>
              <a:t>Find the longest line(s).</a:t>
            </a:r>
          </a:p>
          <a:p>
            <a:r>
              <a:rPr lang="en-GB" dirty="0"/>
              <a:t>Divide it into 3, find the middle section.</a:t>
            </a:r>
          </a:p>
          <a:p>
            <a:r>
              <a:rPr lang="en-GB" b="1" dirty="0">
                <a:highlight>
                  <a:srgbClr val="00FF00"/>
                </a:highlight>
              </a:rPr>
              <a:t>Draw an equilateral triangle with side length of the middle section.</a:t>
            </a:r>
          </a:p>
          <a:p>
            <a:r>
              <a:rPr lang="en-GB" dirty="0"/>
              <a:t>Keep going.</a:t>
            </a:r>
          </a:p>
        </p:txBody>
      </p:sp>
    </p:spTree>
    <p:extLst>
      <p:ext uri="{BB962C8B-B14F-4D97-AF65-F5344CB8AC3E}">
        <p14:creationId xmlns:p14="http://schemas.microsoft.com/office/powerpoint/2010/main" val="2263235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A3F00-8CEA-206F-09A2-493251938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59127FB-306B-E76A-6A81-E2812B2A2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19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3E3E2-D11E-6F15-B262-A540FA91AC49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C35CB-2702-7402-CA49-C531A6E4B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2406" y="255190"/>
            <a:ext cx="1082787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35EE57-E661-86E2-334D-E0D886ADA807}"/>
              </a:ext>
            </a:extLst>
          </p:cNvPr>
          <p:cNvSpPr txBox="1"/>
          <p:nvPr/>
        </p:nvSpPr>
        <p:spPr>
          <a:xfrm>
            <a:off x="600075" y="614363"/>
            <a:ext cx="352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Von Koch Algorithm</a:t>
            </a:r>
          </a:p>
          <a:p>
            <a:r>
              <a:rPr lang="en-GB" dirty="0"/>
              <a:t>Find the longest line(s).</a:t>
            </a:r>
          </a:p>
          <a:p>
            <a:r>
              <a:rPr lang="en-GB" dirty="0"/>
              <a:t>Divide it into 3, find the middle section.</a:t>
            </a:r>
          </a:p>
          <a:p>
            <a:r>
              <a:rPr lang="en-GB" dirty="0"/>
              <a:t>Draw an equilateral triangle with side length of the middle section.</a:t>
            </a:r>
          </a:p>
          <a:p>
            <a:r>
              <a:rPr lang="en-GB" dirty="0"/>
              <a:t>Keep going.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A0AFD-DB7F-914E-281A-DE8E5BCFC5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56263" y="3101254"/>
            <a:ext cx="1767738" cy="35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9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6899 L 1.04167E-6 -0.1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0EF3071-480E-41B6-33D1-5A466D8478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F124F-4B76-7F9F-DE35-6604F2A30263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F9747-8E69-4D68-E7C4-F5E5A457A5FA}"/>
              </a:ext>
            </a:extLst>
          </p:cNvPr>
          <p:cNvSpPr txBox="1"/>
          <p:nvPr/>
        </p:nvSpPr>
        <p:spPr>
          <a:xfrm>
            <a:off x="600075" y="614363"/>
            <a:ext cx="352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Von Koch Algorithm</a:t>
            </a:r>
          </a:p>
          <a:p>
            <a:r>
              <a:rPr lang="en-GB" dirty="0"/>
              <a:t>Find the longest line(s).</a:t>
            </a:r>
          </a:p>
          <a:p>
            <a:r>
              <a:rPr lang="en-GB" dirty="0"/>
              <a:t>Divide it into 3, find the middle section.</a:t>
            </a:r>
          </a:p>
          <a:p>
            <a:r>
              <a:rPr lang="en-GB" dirty="0"/>
              <a:t>Draw an equilateral triangle with side length of the middle section.</a:t>
            </a:r>
          </a:p>
          <a:p>
            <a:r>
              <a:rPr lang="en-GB" dirty="0"/>
              <a:t>Keep going.</a:t>
            </a:r>
          </a:p>
        </p:txBody>
      </p:sp>
    </p:spTree>
    <p:extLst>
      <p:ext uri="{BB962C8B-B14F-4D97-AF65-F5344CB8AC3E}">
        <p14:creationId xmlns:p14="http://schemas.microsoft.com/office/powerpoint/2010/main" val="3700184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0D1FF37-4B12-939D-5E67-5EE32BDDCB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DDF506-8F2F-8298-C79F-016A5F46EE71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64F8A-CB3F-2487-5FEE-E58E16034CDC}"/>
              </a:ext>
            </a:extLst>
          </p:cNvPr>
          <p:cNvSpPr txBox="1"/>
          <p:nvPr/>
        </p:nvSpPr>
        <p:spPr>
          <a:xfrm>
            <a:off x="600075" y="614363"/>
            <a:ext cx="352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Von Koch Algorithm</a:t>
            </a:r>
          </a:p>
          <a:p>
            <a:r>
              <a:rPr lang="en-GB" dirty="0"/>
              <a:t>Find the longest line(s).</a:t>
            </a:r>
          </a:p>
          <a:p>
            <a:r>
              <a:rPr lang="en-GB" dirty="0"/>
              <a:t>Divide it into 3, find the middle section.</a:t>
            </a:r>
          </a:p>
          <a:p>
            <a:r>
              <a:rPr lang="en-GB" dirty="0"/>
              <a:t>Draw an equilateral triangle with side length of the middle section.</a:t>
            </a:r>
          </a:p>
          <a:p>
            <a:r>
              <a:rPr lang="en-GB" dirty="0"/>
              <a:t>Keep going.</a:t>
            </a:r>
          </a:p>
        </p:txBody>
      </p:sp>
    </p:spTree>
    <p:extLst>
      <p:ext uri="{BB962C8B-B14F-4D97-AF65-F5344CB8AC3E}">
        <p14:creationId xmlns:p14="http://schemas.microsoft.com/office/powerpoint/2010/main" val="1416393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4D5996-06AE-B76A-C931-E8B26A7D17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BB3A3-F5AD-7E05-A9B9-EB15B2629031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0CDF4-74A4-CF19-7482-84095AED31ED}"/>
              </a:ext>
            </a:extLst>
          </p:cNvPr>
          <p:cNvSpPr txBox="1"/>
          <p:nvPr/>
        </p:nvSpPr>
        <p:spPr>
          <a:xfrm>
            <a:off x="600075" y="614363"/>
            <a:ext cx="3529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Von Koch Algorithm</a:t>
            </a:r>
          </a:p>
          <a:p>
            <a:r>
              <a:rPr lang="en-GB" dirty="0"/>
              <a:t>Find the longest line(s).</a:t>
            </a:r>
          </a:p>
          <a:p>
            <a:r>
              <a:rPr lang="en-GB" dirty="0"/>
              <a:t>Divide it into 3, find the middle section.</a:t>
            </a:r>
          </a:p>
          <a:p>
            <a:r>
              <a:rPr lang="en-GB" dirty="0"/>
              <a:t>Draw an equilateral triangle with side length of the middle section.</a:t>
            </a:r>
          </a:p>
          <a:p>
            <a:r>
              <a:rPr lang="en-GB" dirty="0"/>
              <a:t>Keep going.</a:t>
            </a:r>
          </a:p>
        </p:txBody>
      </p:sp>
    </p:spTree>
    <p:extLst>
      <p:ext uri="{BB962C8B-B14F-4D97-AF65-F5344CB8AC3E}">
        <p14:creationId xmlns:p14="http://schemas.microsoft.com/office/powerpoint/2010/main" val="3172225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4A8B-EFDE-A568-4584-7F878819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Sierpinski</a:t>
            </a:r>
            <a:r>
              <a:rPr lang="en-GB"/>
              <a:t> Triangle generation</a:t>
            </a:r>
          </a:p>
        </p:txBody>
      </p:sp>
    </p:spTree>
    <p:extLst>
      <p:ext uri="{BB962C8B-B14F-4D97-AF65-F5344CB8AC3E}">
        <p14:creationId xmlns:p14="http://schemas.microsoft.com/office/powerpoint/2010/main" val="661739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white triangles on a black background&#10;&#10;Description automatically generated">
            <a:extLst>
              <a:ext uri="{FF2B5EF4-FFF2-40B4-BE49-F238E27FC236}">
                <a16:creationId xmlns:a16="http://schemas.microsoft.com/office/drawing/2014/main" id="{56945E58-F80D-DC17-3A58-BE7CC52286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21" y="1711871"/>
            <a:ext cx="5532966" cy="3434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B9940-D9B5-C516-4141-3D1132AE8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45" y="493198"/>
            <a:ext cx="6710400" cy="58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60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white triangles on a black background&#10;&#10;Description automatically generated">
            <a:extLst>
              <a:ext uri="{FF2B5EF4-FFF2-40B4-BE49-F238E27FC236}">
                <a16:creationId xmlns:a16="http://schemas.microsoft.com/office/drawing/2014/main" id="{56945E58-F80D-DC17-3A58-BE7CC52286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21" y="1711871"/>
            <a:ext cx="5532966" cy="34342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7C0B61-DD32-97A3-0BDB-BA8B4D47C5E2}"/>
              </a:ext>
            </a:extLst>
          </p:cNvPr>
          <p:cNvCxnSpPr/>
          <p:nvPr/>
        </p:nvCxnSpPr>
        <p:spPr>
          <a:xfrm>
            <a:off x="6721174" y="3385712"/>
            <a:ext cx="33105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0823EB-A719-D687-1657-C56E7DCA2676}"/>
              </a:ext>
            </a:extLst>
          </p:cNvPr>
          <p:cNvCxnSpPr>
            <a:cxnSpLocks/>
          </p:cNvCxnSpPr>
          <p:nvPr/>
        </p:nvCxnSpPr>
        <p:spPr>
          <a:xfrm>
            <a:off x="6721174" y="3385712"/>
            <a:ext cx="1645226" cy="28638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D8BA56-9110-B955-DF67-DC2B28854276}"/>
              </a:ext>
            </a:extLst>
          </p:cNvPr>
          <p:cNvCxnSpPr>
            <a:cxnSpLocks/>
          </p:cNvCxnSpPr>
          <p:nvPr/>
        </p:nvCxnSpPr>
        <p:spPr>
          <a:xfrm flipV="1">
            <a:off x="8366400" y="3385712"/>
            <a:ext cx="1665302" cy="28638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B693B11-52B9-1EC1-E57E-69BB9C336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45" y="493198"/>
            <a:ext cx="6710400" cy="58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1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white triangles on a black background&#10;&#10;Description automatically generated">
            <a:extLst>
              <a:ext uri="{FF2B5EF4-FFF2-40B4-BE49-F238E27FC236}">
                <a16:creationId xmlns:a16="http://schemas.microsoft.com/office/drawing/2014/main" id="{56945E58-F80D-DC17-3A58-BE7CC52286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21" y="1711871"/>
            <a:ext cx="5532966" cy="34342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7C0B61-DD32-97A3-0BDB-BA8B4D47C5E2}"/>
              </a:ext>
            </a:extLst>
          </p:cNvPr>
          <p:cNvCxnSpPr/>
          <p:nvPr/>
        </p:nvCxnSpPr>
        <p:spPr>
          <a:xfrm>
            <a:off x="6721174" y="3385712"/>
            <a:ext cx="33105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0823EB-A719-D687-1657-C56E7DCA2676}"/>
              </a:ext>
            </a:extLst>
          </p:cNvPr>
          <p:cNvCxnSpPr>
            <a:cxnSpLocks/>
          </p:cNvCxnSpPr>
          <p:nvPr/>
        </p:nvCxnSpPr>
        <p:spPr>
          <a:xfrm>
            <a:off x="6721174" y="3385712"/>
            <a:ext cx="1645226" cy="28638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D8BA56-9110-B955-DF67-DC2B28854276}"/>
              </a:ext>
            </a:extLst>
          </p:cNvPr>
          <p:cNvCxnSpPr>
            <a:cxnSpLocks/>
          </p:cNvCxnSpPr>
          <p:nvPr/>
        </p:nvCxnSpPr>
        <p:spPr>
          <a:xfrm flipV="1">
            <a:off x="8366400" y="3385712"/>
            <a:ext cx="1665302" cy="28638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196D23F-0062-3F5B-BCEF-EDCB08AD8DFA}"/>
              </a:ext>
            </a:extLst>
          </p:cNvPr>
          <p:cNvCxnSpPr>
            <a:cxnSpLocks/>
          </p:cNvCxnSpPr>
          <p:nvPr/>
        </p:nvCxnSpPr>
        <p:spPr>
          <a:xfrm>
            <a:off x="7536873" y="1937912"/>
            <a:ext cx="1676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5B286B-E403-F47F-0DD8-96C339CC2040}"/>
              </a:ext>
            </a:extLst>
          </p:cNvPr>
          <p:cNvCxnSpPr>
            <a:cxnSpLocks/>
          </p:cNvCxnSpPr>
          <p:nvPr/>
        </p:nvCxnSpPr>
        <p:spPr>
          <a:xfrm>
            <a:off x="7536873" y="1937912"/>
            <a:ext cx="829527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3D8C96-0B82-EA19-CD3B-32B771DCC136}"/>
              </a:ext>
            </a:extLst>
          </p:cNvPr>
          <p:cNvCxnSpPr>
            <a:cxnSpLocks/>
          </p:cNvCxnSpPr>
          <p:nvPr/>
        </p:nvCxnSpPr>
        <p:spPr>
          <a:xfrm flipV="1">
            <a:off x="8366400" y="1937912"/>
            <a:ext cx="846873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73D2ACB-3251-7BDC-8064-F0AFC6BEC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45" y="493198"/>
            <a:ext cx="6710400" cy="58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E283-6705-D4DC-5038-EA2C8E8F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Sorting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642D3-97E6-1825-D392-B1B79F72B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On your table you have 6 images to explore.</a:t>
            </a:r>
          </a:p>
          <a:p>
            <a:pPr marL="0" indent="0">
              <a:buNone/>
            </a:pPr>
            <a:r>
              <a:rPr lang="en-GB" dirty="0"/>
              <a:t>For each image:</a:t>
            </a:r>
          </a:p>
          <a:p>
            <a:pPr lvl="1"/>
            <a:r>
              <a:rPr lang="en-GB" dirty="0"/>
              <a:t>Can you spot a self-similar pattern?</a:t>
            </a:r>
          </a:p>
          <a:p>
            <a:pPr lvl="1"/>
            <a:r>
              <a:rPr lang="en-GB" dirty="0"/>
              <a:t>Can you describe the pattern to you partner?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Remember our skills:</a:t>
            </a:r>
          </a:p>
          <a:p>
            <a:pPr marL="0" indent="0">
              <a:buNone/>
            </a:pPr>
            <a:r>
              <a:rPr lang="en-GB" dirty="0"/>
              <a:t>Be curious, be creative, be logical.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6F190-4C7C-0C3A-5993-AF281E59BC0C}"/>
              </a:ext>
            </a:extLst>
          </p:cNvPr>
          <p:cNvSpPr txBox="1"/>
          <p:nvPr/>
        </p:nvSpPr>
        <p:spPr>
          <a:xfrm>
            <a:off x="838200" y="6308209"/>
            <a:ext cx="898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Mathematician	 </a:t>
            </a:r>
            <a:r>
              <a:rPr lang="en-GB" b="1"/>
              <a:t>curious</a:t>
            </a:r>
            <a:r>
              <a:rPr lang="en-GB"/>
              <a:t>  | </a:t>
            </a:r>
            <a:r>
              <a:rPr lang="en-GB" b="1"/>
              <a:t>creative</a:t>
            </a:r>
            <a:r>
              <a:rPr lang="en-GB"/>
              <a:t>  | </a:t>
            </a:r>
            <a:r>
              <a:rPr lang="en-GB" b="1"/>
              <a:t>logical</a:t>
            </a:r>
          </a:p>
        </p:txBody>
      </p:sp>
    </p:spTree>
    <p:extLst>
      <p:ext uri="{BB962C8B-B14F-4D97-AF65-F5344CB8AC3E}">
        <p14:creationId xmlns:p14="http://schemas.microsoft.com/office/powerpoint/2010/main" val="547470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F3D8-8DD2-3ABF-7877-53D53F05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did we learn about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0DC24-9A85-F5D7-203B-AB069CC97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Self-similar patterns in nature: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The Coastline Problem: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Fractals like </a:t>
            </a:r>
            <a:r>
              <a:rPr lang="en-GB"/>
              <a:t>the Koch </a:t>
            </a:r>
            <a:r>
              <a:rPr lang="en-GB" dirty="0"/>
              <a:t>Curve and </a:t>
            </a:r>
            <a:r>
              <a:rPr lang="en-GB" dirty="0" err="1"/>
              <a:t>Sierpinski</a:t>
            </a:r>
            <a:r>
              <a:rPr lang="en-GB" dirty="0"/>
              <a:t> Triangle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skills of a mathematician: </a:t>
            </a:r>
            <a:r>
              <a:rPr lang="en-GB" b="1" dirty="0"/>
              <a:t>Curious</a:t>
            </a:r>
            <a:r>
              <a:rPr lang="en-GB" dirty="0"/>
              <a:t>, </a:t>
            </a:r>
            <a:r>
              <a:rPr lang="en-GB" b="1" dirty="0"/>
              <a:t>Creative</a:t>
            </a:r>
            <a:r>
              <a:rPr lang="en-GB" dirty="0"/>
              <a:t>, </a:t>
            </a:r>
            <a:r>
              <a:rPr lang="en-GB" b="1" dirty="0"/>
              <a:t>Logical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2639F2-8BD0-DBD8-2D39-5610A34D96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138" y="2119915"/>
            <a:ext cx="1567556" cy="881587"/>
          </a:xfrm>
          <a:prstGeom prst="rect">
            <a:avLst/>
          </a:prstGeom>
        </p:spPr>
      </p:pic>
      <p:pic>
        <p:nvPicPr>
          <p:cNvPr id="5" name="Content Placeholder 3" descr="A close up of a leaf&#10;&#10;Description automatically generated">
            <a:extLst>
              <a:ext uri="{FF2B5EF4-FFF2-40B4-BE49-F238E27FC236}">
                <a16:creationId xmlns:a16="http://schemas.microsoft.com/office/drawing/2014/main" id="{938A9204-7769-9503-DEE2-1B320CA30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263" y="2119915"/>
            <a:ext cx="1567557" cy="881587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B61B39C-439D-EB52-D39E-8EA0793C13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477389" y="2119915"/>
            <a:ext cx="1567557" cy="881587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BC35B9-763E-6152-DE0C-A0AF9DCA82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614" y="4436836"/>
            <a:ext cx="2503797" cy="1408386"/>
          </a:xfrm>
          <a:prstGeom prst="rect">
            <a:avLst/>
          </a:prstGeom>
        </p:spPr>
      </p:pic>
      <p:pic>
        <p:nvPicPr>
          <p:cNvPr id="9" name="Content Placeholder 4" descr="A map of the united kingdom&#10;&#10;Description automatically generated">
            <a:extLst>
              <a:ext uri="{FF2B5EF4-FFF2-40B4-BE49-F238E27FC236}">
                <a16:creationId xmlns:a16="http://schemas.microsoft.com/office/drawing/2014/main" id="{0CFA0601-8FBB-D0BC-CBE5-E92E00F850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138" y="3428999"/>
            <a:ext cx="1567557" cy="8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43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DFCF-E641-82A4-5C61-290AFC52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pic>
        <p:nvPicPr>
          <p:cNvPr id="5" name="Picture 4" descr="A paper with a triangle and text&#10;&#10;Description automatically generated">
            <a:extLst>
              <a:ext uri="{FF2B5EF4-FFF2-40B4-BE49-F238E27FC236}">
                <a16:creationId xmlns:a16="http://schemas.microsoft.com/office/drawing/2014/main" id="{2F347238-EC1F-3B65-F85D-DE16715AA5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92" y="1690688"/>
            <a:ext cx="3258732" cy="454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71A18-F7DE-ABEE-A4CC-190CD31E35EC}"/>
              </a:ext>
            </a:extLst>
          </p:cNvPr>
          <p:cNvSpPr txBox="1"/>
          <p:nvPr/>
        </p:nvSpPr>
        <p:spPr>
          <a:xfrm>
            <a:off x="6176962" y="1884908"/>
            <a:ext cx="47434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Take the </a:t>
            </a:r>
            <a:r>
              <a:rPr lang="en-GB" sz="2400" dirty="0" err="1"/>
              <a:t>Sierpinski</a:t>
            </a:r>
            <a:r>
              <a:rPr lang="en-GB" sz="2400" dirty="0"/>
              <a:t> Triangle worksheet home with you, complete it and then upload it to our gallery!</a:t>
            </a:r>
          </a:p>
          <a:p>
            <a:endParaRPr lang="en-GB" sz="2400" dirty="0"/>
          </a:p>
          <a:p>
            <a:r>
              <a:rPr lang="en-GB" sz="2400" dirty="0"/>
              <a:t>You parent/career can take a picture on their smartphone and then scan the code on the sheet.</a:t>
            </a:r>
          </a:p>
          <a:p>
            <a:endParaRPr lang="en-GB" sz="2400" dirty="0"/>
          </a:p>
          <a:p>
            <a:r>
              <a:rPr lang="en-GB" sz="2400" dirty="0"/>
              <a:t>The webpage also has some questions for them to ask you about the workshop!</a:t>
            </a:r>
          </a:p>
        </p:txBody>
      </p:sp>
    </p:spTree>
    <p:extLst>
      <p:ext uri="{BB962C8B-B14F-4D97-AF65-F5344CB8AC3E}">
        <p14:creationId xmlns:p14="http://schemas.microsoft.com/office/powerpoint/2010/main" val="406750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840ECC-6641-6EE2-4FDD-A42432056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6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tree with many branches&#10;&#10;Description automatically generated">
            <a:extLst>
              <a:ext uri="{FF2B5EF4-FFF2-40B4-BE49-F238E27FC236}">
                <a16:creationId xmlns:a16="http://schemas.microsoft.com/office/drawing/2014/main" id="{7C1B6045-A46F-DD39-332D-31A25C9BC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5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 up of a leaf&#10;&#10;Description automatically generated">
            <a:extLst>
              <a:ext uri="{FF2B5EF4-FFF2-40B4-BE49-F238E27FC236}">
                <a16:creationId xmlns:a16="http://schemas.microsoft.com/office/drawing/2014/main" id="{3D8CEF30-37FF-CF46-DEB0-B8EAAE726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8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E8E6-02D4-A354-6AD3-D899F97C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232C1B-5DA0-2D38-B0D6-EFB5F3662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97592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28F19B-CA9B-3E46-C2FC-D914413D6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31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1B90EC-1500-A64D-8092-FE87E7475130}" vid="{7B2CD383-3285-2F42-A86D-6105CA6394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e1569f-76f6-4150-9606-cc11c610840b" xsi:nil="true"/>
    <lcf76f155ced4ddcb4097134ff3c332f xmlns="e1c4cafa-e9eb-4cf0-a65b-ee111f48332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EE7AD511D3647A7876665AD831A5D" ma:contentTypeVersion="17" ma:contentTypeDescription="Create a new document." ma:contentTypeScope="" ma:versionID="c0825d1039bce1d2c4ee3f267ffed3d4">
  <xsd:schema xmlns:xsd="http://www.w3.org/2001/XMLSchema" xmlns:xs="http://www.w3.org/2001/XMLSchema" xmlns:p="http://schemas.microsoft.com/office/2006/metadata/properties" xmlns:ns2="e1c4cafa-e9eb-4cf0-a65b-ee111f48332e" xmlns:ns3="63e1569f-76f6-4150-9606-cc11c610840b" targetNamespace="http://schemas.microsoft.com/office/2006/metadata/properties" ma:root="true" ma:fieldsID="164b5a771edcdc33d895d86f30b9e3aa" ns2:_="" ns3:_="">
    <xsd:import namespace="e1c4cafa-e9eb-4cf0-a65b-ee111f48332e"/>
    <xsd:import namespace="63e1569f-76f6-4150-9606-cc11c61084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4cafa-e9eb-4cf0-a65b-ee111f4833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eb059ca-7a6c-48b4-989a-ff4079574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e1569f-76f6-4150-9606-cc11c610840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5dd3012-ae83-4395-87e6-d26c86521d51}" ma:internalName="TaxCatchAll" ma:showField="CatchAllData" ma:web="63e1569f-76f6-4150-9606-cc11c61084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7E95AE-F078-44F4-91C8-DA47AC85F0B7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e1c4cafa-e9eb-4cf0-a65b-ee111f48332e"/>
    <ds:schemaRef ds:uri="http://purl.org/dc/elements/1.1/"/>
    <ds:schemaRef ds:uri="http://purl.org/dc/dcmitype/"/>
    <ds:schemaRef ds:uri="63e1569f-76f6-4150-9606-cc11c610840b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BF8BB14-1CE0-452A-A762-F61205E1E500}">
  <ds:schemaRefs>
    <ds:schemaRef ds:uri="63e1569f-76f6-4150-9606-cc11c610840b"/>
    <ds:schemaRef ds:uri="e1c4cafa-e9eb-4cf0-a65b-ee111f4833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9227BC-9BC6-44D3-81D7-899636518B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1255</TotalTime>
  <Words>847</Words>
  <Application>Microsoft Macintosh PowerPoint</Application>
  <PresentationFormat>Widescreen</PresentationFormat>
  <Paragraphs>130</Paragraphs>
  <Slides>41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The Mathematician</vt:lpstr>
      <vt:lpstr>Your skills today…</vt:lpstr>
      <vt:lpstr>Searching for  Self-Similar Patterns</vt:lpstr>
      <vt:lpstr>Sorting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63.8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Sierpinski Triangle generation</vt:lpstr>
      <vt:lpstr>PowerPoint Presentation</vt:lpstr>
      <vt:lpstr>PowerPoint Presentation</vt:lpstr>
      <vt:lpstr>PowerPoint Presentation</vt:lpstr>
      <vt:lpstr>What did we learn about today?</vt:lpstr>
      <vt:lpstr>What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Shimwell</dc:creator>
  <cp:lastModifiedBy>Joe Shimwell</cp:lastModifiedBy>
  <cp:revision>10</cp:revision>
  <dcterms:created xsi:type="dcterms:W3CDTF">2023-10-11T03:12:51Z</dcterms:created>
  <dcterms:modified xsi:type="dcterms:W3CDTF">2024-02-28T09:31:12Z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0x01010064AEE7AD511D3647A7876665AD831A5D</vt:lpwstr>
  </property>
  <property fmtid="{D5CDD505-2E9C-101B-9397-08002B2CF9AE}" pid="3" name="MediaServiceImageTags">
    <vt:lpwstr/>
  </property>
</Properties>
</file>